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89"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1" r:id="rId24"/>
    <p:sldId id="282" r:id="rId25"/>
    <p:sldId id="283" r:id="rId26"/>
    <p:sldId id="284" r:id="rId27"/>
    <p:sldId id="285" r:id="rId28"/>
    <p:sldId id="319" r:id="rId29"/>
    <p:sldId id="287" r:id="rId30"/>
    <p:sldId id="288" r:id="rId31"/>
    <p:sldId id="278" r:id="rId32"/>
    <p:sldId id="279" r:id="rId33"/>
    <p:sldId id="290" r:id="rId34"/>
    <p:sldId id="291" r:id="rId35"/>
    <p:sldId id="292" r:id="rId36"/>
    <p:sldId id="311" r:id="rId37"/>
    <p:sldId id="312" r:id="rId38"/>
    <p:sldId id="313" r:id="rId39"/>
    <p:sldId id="293" r:id="rId40"/>
    <p:sldId id="314" r:id="rId41"/>
    <p:sldId id="318" r:id="rId42"/>
    <p:sldId id="295" r:id="rId43"/>
    <p:sldId id="296" r:id="rId44"/>
    <p:sldId id="297" r:id="rId45"/>
    <p:sldId id="298" r:id="rId46"/>
    <p:sldId id="299" r:id="rId47"/>
    <p:sldId id="300" r:id="rId48"/>
    <p:sldId id="301" r:id="rId49"/>
    <p:sldId id="302" r:id="rId50"/>
    <p:sldId id="303" r:id="rId51"/>
    <p:sldId id="315" r:id="rId52"/>
    <p:sldId id="304" r:id="rId53"/>
    <p:sldId id="305" r:id="rId54"/>
    <p:sldId id="306" r:id="rId55"/>
    <p:sldId id="307" r:id="rId56"/>
    <p:sldId id="316" r:id="rId57"/>
    <p:sldId id="317" r:id="rId58"/>
    <p:sldId id="308" r:id="rId59"/>
    <p:sldId id="309" r:id="rId60"/>
    <p:sldId id="320" r:id="rId61"/>
    <p:sldId id="310" r:id="rId62"/>
    <p:sldId id="280" r:id="rId63"/>
    <p:sldId id="321" r:id="rId64"/>
    <p:sldId id="322" r:id="rId65"/>
    <p:sldId id="323" r:id="rId66"/>
    <p:sldId id="324" r:id="rId67"/>
    <p:sldId id="325" r:id="rId68"/>
    <p:sldId id="326" r:id="rId69"/>
    <p:sldId id="327" r:id="rId70"/>
    <p:sldId id="328" r:id="rId71"/>
    <p:sldId id="329" r:id="rId72"/>
    <p:sldId id="330" r:id="rId73"/>
    <p:sldId id="331" r:id="rId74"/>
    <p:sldId id="333" r:id="rId75"/>
    <p:sldId id="334" r:id="rId76"/>
    <p:sldId id="335" r:id="rId77"/>
    <p:sldId id="336" r:id="rId78"/>
    <p:sldId id="337" r:id="rId79"/>
    <p:sldId id="338" r:id="rId80"/>
    <p:sldId id="339" r:id="rId8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7181"/>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ys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74"/>
    <p:restoredTop sz="96327"/>
  </p:normalViewPr>
  <p:slideViewPr>
    <p:cSldViewPr snapToGrid="0" snapToObjects="1" showGuides="1">
      <p:cViewPr varScale="1">
        <p:scale>
          <a:sx n="115" d="100"/>
          <a:sy n="115" d="100"/>
        </p:scale>
        <p:origin x="84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4CB16A-CFC2-431E-8261-38AFCDF4DD40}" type="doc">
      <dgm:prSet loTypeId="urn:microsoft.com/office/officeart/2005/8/layout/hierarchy2" loCatId="hierarchy" qsTypeId="urn:microsoft.com/office/officeart/2005/8/quickstyle/3d2" qsCatId="3D" csTypeId="urn:microsoft.com/office/officeart/2005/8/colors/accent1_2" csCatId="accent1" phldr="1"/>
      <dgm:spPr/>
      <dgm:t>
        <a:bodyPr/>
        <a:lstStyle/>
        <a:p>
          <a:endParaRPr lang="en-GB"/>
        </a:p>
      </dgm:t>
    </dgm:pt>
    <dgm:pt modelId="{B8834A76-B55D-4050-81AD-25BDF0E9FD8D}">
      <dgm:prSet phldrT="[Text]"/>
      <dgm:spPr/>
      <dgm:t>
        <a:bodyPr/>
        <a:lstStyle/>
        <a:p>
          <a:r>
            <a:rPr lang="en-GB" dirty="0" smtClean="0"/>
            <a:t>SUSAR</a:t>
          </a:r>
        </a:p>
        <a:p>
          <a:r>
            <a:rPr lang="en-GB" dirty="0" smtClean="0"/>
            <a:t>Break blind</a:t>
          </a:r>
          <a:endParaRPr lang="en-GB" dirty="0"/>
        </a:p>
      </dgm:t>
    </dgm:pt>
    <dgm:pt modelId="{CF8D0F8F-178C-4056-877E-52B8643A39A0}" type="parTrans" cxnId="{88997831-0EC1-413A-BDF7-CE8017DF575E}">
      <dgm:prSet/>
      <dgm:spPr/>
      <dgm:t>
        <a:bodyPr/>
        <a:lstStyle/>
        <a:p>
          <a:endParaRPr lang="en-GB"/>
        </a:p>
      </dgm:t>
    </dgm:pt>
    <dgm:pt modelId="{EC2063F2-A906-466F-B436-4D179CE2FF4E}" type="sibTrans" cxnId="{88997831-0EC1-413A-BDF7-CE8017DF575E}">
      <dgm:prSet/>
      <dgm:spPr/>
      <dgm:t>
        <a:bodyPr/>
        <a:lstStyle/>
        <a:p>
          <a:endParaRPr lang="en-GB"/>
        </a:p>
      </dgm:t>
    </dgm:pt>
    <dgm:pt modelId="{0772DF4D-9C8F-4945-B810-52021DB26858}">
      <dgm:prSet phldrT="[Text]"/>
      <dgm:spPr/>
      <dgm:t>
        <a:bodyPr/>
        <a:lstStyle/>
        <a:p>
          <a:r>
            <a:rPr lang="en-GB" dirty="0" smtClean="0"/>
            <a:t>Test product</a:t>
          </a:r>
          <a:endParaRPr lang="en-GB" dirty="0"/>
        </a:p>
      </dgm:t>
    </dgm:pt>
    <dgm:pt modelId="{30F633F2-375A-40C6-8054-B5C68ACBDB9F}" type="parTrans" cxnId="{A49DD2B8-3472-4165-8CFD-19EBD15F64A7}">
      <dgm:prSet/>
      <dgm:spPr/>
      <dgm:t>
        <a:bodyPr/>
        <a:lstStyle/>
        <a:p>
          <a:endParaRPr lang="en-GB"/>
        </a:p>
      </dgm:t>
    </dgm:pt>
    <dgm:pt modelId="{165A64C0-B008-469A-A439-D02617566741}" type="sibTrans" cxnId="{A49DD2B8-3472-4165-8CFD-19EBD15F64A7}">
      <dgm:prSet/>
      <dgm:spPr/>
      <dgm:t>
        <a:bodyPr/>
        <a:lstStyle/>
        <a:p>
          <a:endParaRPr lang="en-GB"/>
        </a:p>
      </dgm:t>
    </dgm:pt>
    <dgm:pt modelId="{BF380707-7514-485F-B046-694C29FE562E}">
      <dgm:prSet phldrT="[Text]"/>
      <dgm:spPr/>
      <dgm:t>
        <a:bodyPr/>
        <a:lstStyle/>
        <a:p>
          <a:r>
            <a:rPr lang="en-GB" dirty="0" smtClean="0"/>
            <a:t>Control or Placebo</a:t>
          </a:r>
          <a:endParaRPr lang="en-GB" dirty="0"/>
        </a:p>
      </dgm:t>
    </dgm:pt>
    <dgm:pt modelId="{9B885ADA-59C5-4722-ADDF-8043A7986231}" type="parTrans" cxnId="{8FCEBB10-8FC9-407B-9C4D-F064F5E903F9}">
      <dgm:prSet/>
      <dgm:spPr/>
      <dgm:t>
        <a:bodyPr/>
        <a:lstStyle/>
        <a:p>
          <a:endParaRPr lang="en-GB"/>
        </a:p>
      </dgm:t>
    </dgm:pt>
    <dgm:pt modelId="{89D6D1C2-90EE-4423-A49D-4008424A40EC}" type="sibTrans" cxnId="{8FCEBB10-8FC9-407B-9C4D-F064F5E903F9}">
      <dgm:prSet/>
      <dgm:spPr/>
      <dgm:t>
        <a:bodyPr/>
        <a:lstStyle/>
        <a:p>
          <a:endParaRPr lang="en-GB"/>
        </a:p>
      </dgm:t>
    </dgm:pt>
    <dgm:pt modelId="{75C0937E-2236-4DFD-94E4-7315A3236C0D}">
      <dgm:prSet phldrT="[Text]"/>
      <dgm:spPr/>
      <dgm:t>
        <a:bodyPr/>
        <a:lstStyle/>
        <a:p>
          <a:r>
            <a:rPr lang="en-GB" dirty="0" smtClean="0"/>
            <a:t>Report </a:t>
          </a:r>
          <a:r>
            <a:rPr lang="en-GB" dirty="0" err="1" smtClean="0"/>
            <a:t>unblinded</a:t>
          </a:r>
          <a:r>
            <a:rPr lang="en-GB" dirty="0" smtClean="0"/>
            <a:t> to CA + EC</a:t>
          </a:r>
          <a:endParaRPr lang="en-GB" dirty="0"/>
        </a:p>
      </dgm:t>
    </dgm:pt>
    <dgm:pt modelId="{5CDBDAF9-93F7-4440-8E32-8103DA2A4DAD}" type="parTrans" cxnId="{23E6D741-7B75-4EBA-A21B-DDCFFB53B74F}">
      <dgm:prSet/>
      <dgm:spPr/>
      <dgm:t>
        <a:bodyPr/>
        <a:lstStyle/>
        <a:p>
          <a:endParaRPr lang="en-GB"/>
        </a:p>
      </dgm:t>
    </dgm:pt>
    <dgm:pt modelId="{9704A6A5-6BD5-4863-885E-9905B17F85BA}" type="sibTrans" cxnId="{23E6D741-7B75-4EBA-A21B-DDCFFB53B74F}">
      <dgm:prSet/>
      <dgm:spPr/>
      <dgm:t>
        <a:bodyPr/>
        <a:lstStyle/>
        <a:p>
          <a:endParaRPr lang="en-GB"/>
        </a:p>
      </dgm:t>
    </dgm:pt>
    <dgm:pt modelId="{E2E75CDC-A2E6-49A1-AE4C-659A023F13A4}">
      <dgm:prSet phldrT="[Text]"/>
      <dgm:spPr/>
      <dgm:t>
        <a:bodyPr/>
        <a:lstStyle/>
        <a:p>
          <a:r>
            <a:rPr lang="en-GB" dirty="0" smtClean="0"/>
            <a:t>Report </a:t>
          </a:r>
          <a:r>
            <a:rPr lang="en-GB" dirty="0" err="1" smtClean="0"/>
            <a:t>unblinded</a:t>
          </a:r>
          <a:r>
            <a:rPr lang="en-GB" dirty="0" smtClean="0"/>
            <a:t> to CA+ EC</a:t>
          </a:r>
          <a:endParaRPr lang="en-GB" dirty="0"/>
        </a:p>
      </dgm:t>
    </dgm:pt>
    <dgm:pt modelId="{70096489-82B4-4D20-BCD8-E44E99CF3B0F}" type="parTrans" cxnId="{AB91D21B-B830-473A-98F5-69F0794898F1}">
      <dgm:prSet/>
      <dgm:spPr/>
      <dgm:t>
        <a:bodyPr/>
        <a:lstStyle/>
        <a:p>
          <a:endParaRPr lang="en-GB"/>
        </a:p>
      </dgm:t>
    </dgm:pt>
    <dgm:pt modelId="{2878DC57-CB9C-4E77-84E5-CDF62B199A8C}" type="sibTrans" cxnId="{AB91D21B-B830-473A-98F5-69F0794898F1}">
      <dgm:prSet/>
      <dgm:spPr/>
      <dgm:t>
        <a:bodyPr/>
        <a:lstStyle/>
        <a:p>
          <a:endParaRPr lang="en-GB"/>
        </a:p>
      </dgm:t>
    </dgm:pt>
    <dgm:pt modelId="{2B647005-7832-46D3-82B1-A8005C0CF72A}">
      <dgm:prSet phldrT="[Text]"/>
      <dgm:spPr/>
      <dgm:t>
        <a:bodyPr/>
        <a:lstStyle/>
        <a:p>
          <a:r>
            <a:rPr lang="en-GB" dirty="0" smtClean="0"/>
            <a:t>Re-assess criteria</a:t>
          </a:r>
          <a:endParaRPr lang="en-GB" dirty="0"/>
        </a:p>
      </dgm:t>
    </dgm:pt>
    <dgm:pt modelId="{6E3494D0-8179-4FFD-B80F-133A2FDFBBA1}" type="parTrans" cxnId="{2A03F8F7-6459-4010-A2AE-9A1CD1765F1F}">
      <dgm:prSet/>
      <dgm:spPr/>
      <dgm:t>
        <a:bodyPr/>
        <a:lstStyle/>
        <a:p>
          <a:endParaRPr lang="en-GB"/>
        </a:p>
      </dgm:t>
    </dgm:pt>
    <dgm:pt modelId="{01289DD9-44C1-4784-92A7-A263C9361BF7}" type="sibTrans" cxnId="{2A03F8F7-6459-4010-A2AE-9A1CD1765F1F}">
      <dgm:prSet/>
      <dgm:spPr/>
      <dgm:t>
        <a:bodyPr/>
        <a:lstStyle/>
        <a:p>
          <a:endParaRPr lang="en-GB"/>
        </a:p>
      </dgm:t>
    </dgm:pt>
    <dgm:pt modelId="{D9479D9F-A09E-4CBE-BC80-625F25259EFD}">
      <dgm:prSet phldrT="[Text]"/>
      <dgm:spPr/>
      <dgm:t>
        <a:bodyPr/>
        <a:lstStyle/>
        <a:p>
          <a:r>
            <a:rPr lang="en-GB" dirty="0" smtClean="0"/>
            <a:t>Treat as SAE</a:t>
          </a:r>
          <a:endParaRPr lang="en-GB" dirty="0"/>
        </a:p>
      </dgm:t>
    </dgm:pt>
    <dgm:pt modelId="{A0DEA201-6A08-425F-84FE-BA9E738723EB}" type="parTrans" cxnId="{EFD7CECE-C5EA-4740-B937-334563E8E2C6}">
      <dgm:prSet/>
      <dgm:spPr/>
      <dgm:t>
        <a:bodyPr/>
        <a:lstStyle/>
        <a:p>
          <a:endParaRPr lang="en-GB"/>
        </a:p>
      </dgm:t>
    </dgm:pt>
    <dgm:pt modelId="{9E1E07B2-210C-41AB-A4CB-72B9D83696D8}" type="sibTrans" cxnId="{EFD7CECE-C5EA-4740-B937-334563E8E2C6}">
      <dgm:prSet/>
      <dgm:spPr/>
      <dgm:t>
        <a:bodyPr/>
        <a:lstStyle/>
        <a:p>
          <a:endParaRPr lang="en-GB"/>
        </a:p>
      </dgm:t>
    </dgm:pt>
    <dgm:pt modelId="{FFF94C06-0739-4DFE-81A2-58CCB5F7E6DD}">
      <dgm:prSet phldrT="[Text]"/>
      <dgm:spPr/>
      <dgm:t>
        <a:bodyPr/>
        <a:lstStyle/>
        <a:p>
          <a:r>
            <a:rPr lang="en-GB" dirty="0" smtClean="0"/>
            <a:t>Report </a:t>
          </a:r>
          <a:r>
            <a:rPr lang="en-GB" b="1" dirty="0" smtClean="0"/>
            <a:t>blinded </a:t>
          </a:r>
          <a:r>
            <a:rPr lang="en-GB" dirty="0" smtClean="0"/>
            <a:t>to investigators</a:t>
          </a:r>
          <a:endParaRPr lang="en-GB" dirty="0"/>
        </a:p>
      </dgm:t>
    </dgm:pt>
    <dgm:pt modelId="{4BF2F49B-2B9D-49CC-9E67-204C93872741}" type="sibTrans" cxnId="{45739A19-E7DD-4709-97B8-3B9E10C2FF9C}">
      <dgm:prSet/>
      <dgm:spPr/>
      <dgm:t>
        <a:bodyPr/>
        <a:lstStyle/>
        <a:p>
          <a:endParaRPr lang="nb-NO"/>
        </a:p>
      </dgm:t>
    </dgm:pt>
    <dgm:pt modelId="{FAB2208D-3CC4-4A2F-ABA4-E507C0FE651D}" type="parTrans" cxnId="{45739A19-E7DD-4709-97B8-3B9E10C2FF9C}">
      <dgm:prSet/>
      <dgm:spPr/>
      <dgm:t>
        <a:bodyPr/>
        <a:lstStyle/>
        <a:p>
          <a:endParaRPr lang="nb-NO"/>
        </a:p>
      </dgm:t>
    </dgm:pt>
    <dgm:pt modelId="{24D058E1-758B-4EDD-863A-288B3039B118}" type="pres">
      <dgm:prSet presAssocID="{164CB16A-CFC2-431E-8261-38AFCDF4DD40}" presName="diagram" presStyleCnt="0">
        <dgm:presLayoutVars>
          <dgm:chPref val="1"/>
          <dgm:dir/>
          <dgm:animOne val="branch"/>
          <dgm:animLvl val="lvl"/>
          <dgm:resizeHandles val="exact"/>
        </dgm:presLayoutVars>
      </dgm:prSet>
      <dgm:spPr/>
      <dgm:t>
        <a:bodyPr/>
        <a:lstStyle/>
        <a:p>
          <a:endParaRPr lang="en-GB"/>
        </a:p>
      </dgm:t>
    </dgm:pt>
    <dgm:pt modelId="{0275EFE4-C931-4C6B-9B38-9F6E948A0602}" type="pres">
      <dgm:prSet presAssocID="{B8834A76-B55D-4050-81AD-25BDF0E9FD8D}" presName="root1" presStyleCnt="0"/>
      <dgm:spPr/>
      <dgm:t>
        <a:bodyPr/>
        <a:lstStyle/>
        <a:p>
          <a:endParaRPr lang="en-GB"/>
        </a:p>
      </dgm:t>
    </dgm:pt>
    <dgm:pt modelId="{20D795FE-44B8-43D0-8206-383913AFE797}" type="pres">
      <dgm:prSet presAssocID="{B8834A76-B55D-4050-81AD-25BDF0E9FD8D}" presName="LevelOneTextNode" presStyleLbl="node0" presStyleIdx="0" presStyleCnt="2" custLinFactNeighborX="-7407" custLinFactNeighborY="-3163">
        <dgm:presLayoutVars>
          <dgm:chPref val="3"/>
        </dgm:presLayoutVars>
      </dgm:prSet>
      <dgm:spPr/>
      <dgm:t>
        <a:bodyPr/>
        <a:lstStyle/>
        <a:p>
          <a:endParaRPr lang="en-GB"/>
        </a:p>
      </dgm:t>
    </dgm:pt>
    <dgm:pt modelId="{3AE9DBEC-7FC3-4609-8923-DD83B039295A}" type="pres">
      <dgm:prSet presAssocID="{B8834A76-B55D-4050-81AD-25BDF0E9FD8D}" presName="level2hierChild" presStyleCnt="0"/>
      <dgm:spPr/>
      <dgm:t>
        <a:bodyPr/>
        <a:lstStyle/>
        <a:p>
          <a:endParaRPr lang="en-GB"/>
        </a:p>
      </dgm:t>
    </dgm:pt>
    <dgm:pt modelId="{8089834C-9D03-496E-9D27-5D8317E596EA}" type="pres">
      <dgm:prSet presAssocID="{30F633F2-375A-40C6-8054-B5C68ACBDB9F}" presName="conn2-1" presStyleLbl="parChTrans1D2" presStyleIdx="0" presStyleCnt="2"/>
      <dgm:spPr/>
      <dgm:t>
        <a:bodyPr/>
        <a:lstStyle/>
        <a:p>
          <a:endParaRPr lang="en-GB"/>
        </a:p>
      </dgm:t>
    </dgm:pt>
    <dgm:pt modelId="{FBFA863C-875C-4C92-B132-7549322CDAAA}" type="pres">
      <dgm:prSet presAssocID="{30F633F2-375A-40C6-8054-B5C68ACBDB9F}" presName="connTx" presStyleLbl="parChTrans1D2" presStyleIdx="0" presStyleCnt="2"/>
      <dgm:spPr/>
      <dgm:t>
        <a:bodyPr/>
        <a:lstStyle/>
        <a:p>
          <a:endParaRPr lang="en-GB"/>
        </a:p>
      </dgm:t>
    </dgm:pt>
    <dgm:pt modelId="{64F8DDB3-16ED-4BD7-8063-C2BAFD345E53}" type="pres">
      <dgm:prSet presAssocID="{0772DF4D-9C8F-4945-B810-52021DB26858}" presName="root2" presStyleCnt="0"/>
      <dgm:spPr/>
      <dgm:t>
        <a:bodyPr/>
        <a:lstStyle/>
        <a:p>
          <a:endParaRPr lang="en-GB"/>
        </a:p>
      </dgm:t>
    </dgm:pt>
    <dgm:pt modelId="{7FB6A5E1-5AF6-4A5C-85F1-FB463A5CF048}" type="pres">
      <dgm:prSet presAssocID="{0772DF4D-9C8F-4945-B810-52021DB26858}" presName="LevelTwoTextNode" presStyleLbl="node2" presStyleIdx="0" presStyleCnt="2" custLinFactNeighborX="0">
        <dgm:presLayoutVars>
          <dgm:chPref val="3"/>
        </dgm:presLayoutVars>
      </dgm:prSet>
      <dgm:spPr/>
      <dgm:t>
        <a:bodyPr/>
        <a:lstStyle/>
        <a:p>
          <a:endParaRPr lang="en-GB"/>
        </a:p>
      </dgm:t>
    </dgm:pt>
    <dgm:pt modelId="{6183ED57-85D2-4C5B-8CBB-1DC3694C73E2}" type="pres">
      <dgm:prSet presAssocID="{0772DF4D-9C8F-4945-B810-52021DB26858}" presName="level3hierChild" presStyleCnt="0"/>
      <dgm:spPr/>
      <dgm:t>
        <a:bodyPr/>
        <a:lstStyle/>
        <a:p>
          <a:endParaRPr lang="en-GB"/>
        </a:p>
      </dgm:t>
    </dgm:pt>
    <dgm:pt modelId="{9FD6150C-7DBF-4D95-83B6-1C753A5C376A}" type="pres">
      <dgm:prSet presAssocID="{5CDBDAF9-93F7-4440-8E32-8103DA2A4DAD}" presName="conn2-1" presStyleLbl="parChTrans1D3" presStyleIdx="0" presStyleCnt="2"/>
      <dgm:spPr/>
      <dgm:t>
        <a:bodyPr/>
        <a:lstStyle/>
        <a:p>
          <a:endParaRPr lang="en-GB"/>
        </a:p>
      </dgm:t>
    </dgm:pt>
    <dgm:pt modelId="{53290D2A-7172-46D7-B020-0D1C6DB49945}" type="pres">
      <dgm:prSet presAssocID="{5CDBDAF9-93F7-4440-8E32-8103DA2A4DAD}" presName="connTx" presStyleLbl="parChTrans1D3" presStyleIdx="0" presStyleCnt="2"/>
      <dgm:spPr/>
      <dgm:t>
        <a:bodyPr/>
        <a:lstStyle/>
        <a:p>
          <a:endParaRPr lang="en-GB"/>
        </a:p>
      </dgm:t>
    </dgm:pt>
    <dgm:pt modelId="{960340E3-C84F-4CAE-A419-C4C207DFC312}" type="pres">
      <dgm:prSet presAssocID="{75C0937E-2236-4DFD-94E4-7315A3236C0D}" presName="root2" presStyleCnt="0"/>
      <dgm:spPr/>
      <dgm:t>
        <a:bodyPr/>
        <a:lstStyle/>
        <a:p>
          <a:endParaRPr lang="en-GB"/>
        </a:p>
      </dgm:t>
    </dgm:pt>
    <dgm:pt modelId="{A8FD25F1-DD4F-4FAC-885C-5A0B14B78B21}" type="pres">
      <dgm:prSet presAssocID="{75C0937E-2236-4DFD-94E4-7315A3236C0D}" presName="LevelTwoTextNode" presStyleLbl="node3" presStyleIdx="0" presStyleCnt="2" custScaleX="146371">
        <dgm:presLayoutVars>
          <dgm:chPref val="3"/>
        </dgm:presLayoutVars>
      </dgm:prSet>
      <dgm:spPr/>
      <dgm:t>
        <a:bodyPr/>
        <a:lstStyle/>
        <a:p>
          <a:endParaRPr lang="en-GB"/>
        </a:p>
      </dgm:t>
    </dgm:pt>
    <dgm:pt modelId="{941158CE-301E-41DD-BB77-1EB140AF5D1B}" type="pres">
      <dgm:prSet presAssocID="{75C0937E-2236-4DFD-94E4-7315A3236C0D}" presName="level3hierChild" presStyleCnt="0"/>
      <dgm:spPr/>
      <dgm:t>
        <a:bodyPr/>
        <a:lstStyle/>
        <a:p>
          <a:endParaRPr lang="en-GB"/>
        </a:p>
      </dgm:t>
    </dgm:pt>
    <dgm:pt modelId="{A4C4517D-6321-482D-9AE6-3A61228F4AD3}" type="pres">
      <dgm:prSet presAssocID="{9B885ADA-59C5-4722-ADDF-8043A7986231}" presName="conn2-1" presStyleLbl="parChTrans1D2" presStyleIdx="1" presStyleCnt="2"/>
      <dgm:spPr/>
      <dgm:t>
        <a:bodyPr/>
        <a:lstStyle/>
        <a:p>
          <a:endParaRPr lang="en-GB"/>
        </a:p>
      </dgm:t>
    </dgm:pt>
    <dgm:pt modelId="{B94691A6-A9F8-495F-A21D-C9B946A78FC6}" type="pres">
      <dgm:prSet presAssocID="{9B885ADA-59C5-4722-ADDF-8043A7986231}" presName="connTx" presStyleLbl="parChTrans1D2" presStyleIdx="1" presStyleCnt="2"/>
      <dgm:spPr/>
      <dgm:t>
        <a:bodyPr/>
        <a:lstStyle/>
        <a:p>
          <a:endParaRPr lang="en-GB"/>
        </a:p>
      </dgm:t>
    </dgm:pt>
    <dgm:pt modelId="{227EACCA-247B-4A02-96CE-7801E5FCE93F}" type="pres">
      <dgm:prSet presAssocID="{BF380707-7514-485F-B046-694C29FE562E}" presName="root2" presStyleCnt="0"/>
      <dgm:spPr/>
      <dgm:t>
        <a:bodyPr/>
        <a:lstStyle/>
        <a:p>
          <a:endParaRPr lang="en-GB"/>
        </a:p>
      </dgm:t>
    </dgm:pt>
    <dgm:pt modelId="{3DDAC9CD-EE9B-4B09-8E29-B415422BC0D7}" type="pres">
      <dgm:prSet presAssocID="{BF380707-7514-485F-B046-694C29FE562E}" presName="LevelTwoTextNode" presStyleLbl="node2" presStyleIdx="1" presStyleCnt="2">
        <dgm:presLayoutVars>
          <dgm:chPref val="3"/>
        </dgm:presLayoutVars>
      </dgm:prSet>
      <dgm:spPr/>
      <dgm:t>
        <a:bodyPr/>
        <a:lstStyle/>
        <a:p>
          <a:endParaRPr lang="en-GB"/>
        </a:p>
      </dgm:t>
    </dgm:pt>
    <dgm:pt modelId="{18024A7A-024D-4AD6-AD66-366D54598957}" type="pres">
      <dgm:prSet presAssocID="{BF380707-7514-485F-B046-694C29FE562E}" presName="level3hierChild" presStyleCnt="0"/>
      <dgm:spPr/>
      <dgm:t>
        <a:bodyPr/>
        <a:lstStyle/>
        <a:p>
          <a:endParaRPr lang="en-GB"/>
        </a:p>
      </dgm:t>
    </dgm:pt>
    <dgm:pt modelId="{26BF6F52-9370-42B7-B58C-67C8C118DE76}" type="pres">
      <dgm:prSet presAssocID="{6E3494D0-8179-4FFD-B80F-133A2FDFBBA1}" presName="conn2-1" presStyleLbl="parChTrans1D3" presStyleIdx="1" presStyleCnt="2"/>
      <dgm:spPr/>
      <dgm:t>
        <a:bodyPr/>
        <a:lstStyle/>
        <a:p>
          <a:endParaRPr lang="en-GB"/>
        </a:p>
      </dgm:t>
    </dgm:pt>
    <dgm:pt modelId="{9AB85C50-8774-4B5A-8B0A-94DB119413FC}" type="pres">
      <dgm:prSet presAssocID="{6E3494D0-8179-4FFD-B80F-133A2FDFBBA1}" presName="connTx" presStyleLbl="parChTrans1D3" presStyleIdx="1" presStyleCnt="2"/>
      <dgm:spPr/>
      <dgm:t>
        <a:bodyPr/>
        <a:lstStyle/>
        <a:p>
          <a:endParaRPr lang="en-GB"/>
        </a:p>
      </dgm:t>
    </dgm:pt>
    <dgm:pt modelId="{6EE0A2C1-EA98-40A3-9DEF-9DD781D01F40}" type="pres">
      <dgm:prSet presAssocID="{2B647005-7832-46D3-82B1-A8005C0CF72A}" presName="root2" presStyleCnt="0"/>
      <dgm:spPr/>
      <dgm:t>
        <a:bodyPr/>
        <a:lstStyle/>
        <a:p>
          <a:endParaRPr lang="en-GB"/>
        </a:p>
      </dgm:t>
    </dgm:pt>
    <dgm:pt modelId="{C606D901-CC3D-4055-A2F3-836D7739FF25}" type="pres">
      <dgm:prSet presAssocID="{2B647005-7832-46D3-82B1-A8005C0CF72A}" presName="LevelTwoTextNode" presStyleLbl="node3" presStyleIdx="1" presStyleCnt="2">
        <dgm:presLayoutVars>
          <dgm:chPref val="3"/>
        </dgm:presLayoutVars>
      </dgm:prSet>
      <dgm:spPr/>
      <dgm:t>
        <a:bodyPr/>
        <a:lstStyle/>
        <a:p>
          <a:endParaRPr lang="en-GB"/>
        </a:p>
      </dgm:t>
    </dgm:pt>
    <dgm:pt modelId="{56E3434F-C224-47FC-BFAB-4553B7993073}" type="pres">
      <dgm:prSet presAssocID="{2B647005-7832-46D3-82B1-A8005C0CF72A}" presName="level3hierChild" presStyleCnt="0"/>
      <dgm:spPr/>
      <dgm:t>
        <a:bodyPr/>
        <a:lstStyle/>
        <a:p>
          <a:endParaRPr lang="en-GB"/>
        </a:p>
      </dgm:t>
    </dgm:pt>
    <dgm:pt modelId="{817A5A13-2A12-473D-964F-08181837609F}" type="pres">
      <dgm:prSet presAssocID="{70096489-82B4-4D20-BCD8-E44E99CF3B0F}" presName="conn2-1" presStyleLbl="parChTrans1D4" presStyleIdx="0" presStyleCnt="2"/>
      <dgm:spPr/>
      <dgm:t>
        <a:bodyPr/>
        <a:lstStyle/>
        <a:p>
          <a:endParaRPr lang="en-GB"/>
        </a:p>
      </dgm:t>
    </dgm:pt>
    <dgm:pt modelId="{CB07CF6D-1D16-4B6E-8652-5488936F6691}" type="pres">
      <dgm:prSet presAssocID="{70096489-82B4-4D20-BCD8-E44E99CF3B0F}" presName="connTx" presStyleLbl="parChTrans1D4" presStyleIdx="0" presStyleCnt="2"/>
      <dgm:spPr/>
      <dgm:t>
        <a:bodyPr/>
        <a:lstStyle/>
        <a:p>
          <a:endParaRPr lang="en-GB"/>
        </a:p>
      </dgm:t>
    </dgm:pt>
    <dgm:pt modelId="{DF054342-CEBC-4B87-83BC-759B67B3F024}" type="pres">
      <dgm:prSet presAssocID="{E2E75CDC-A2E6-49A1-AE4C-659A023F13A4}" presName="root2" presStyleCnt="0"/>
      <dgm:spPr/>
      <dgm:t>
        <a:bodyPr/>
        <a:lstStyle/>
        <a:p>
          <a:endParaRPr lang="en-GB"/>
        </a:p>
      </dgm:t>
    </dgm:pt>
    <dgm:pt modelId="{C0616AB0-0C89-45EF-B26A-66BEBC5C494A}" type="pres">
      <dgm:prSet presAssocID="{E2E75CDC-A2E6-49A1-AE4C-659A023F13A4}" presName="LevelTwoTextNode" presStyleLbl="node4" presStyleIdx="0" presStyleCnt="2" custScaleX="147538">
        <dgm:presLayoutVars>
          <dgm:chPref val="3"/>
        </dgm:presLayoutVars>
      </dgm:prSet>
      <dgm:spPr/>
      <dgm:t>
        <a:bodyPr/>
        <a:lstStyle/>
        <a:p>
          <a:endParaRPr lang="en-GB"/>
        </a:p>
      </dgm:t>
    </dgm:pt>
    <dgm:pt modelId="{84E8B3FD-B04C-4359-8CCE-61AE0AD13EB9}" type="pres">
      <dgm:prSet presAssocID="{E2E75CDC-A2E6-49A1-AE4C-659A023F13A4}" presName="level3hierChild" presStyleCnt="0"/>
      <dgm:spPr/>
      <dgm:t>
        <a:bodyPr/>
        <a:lstStyle/>
        <a:p>
          <a:endParaRPr lang="en-GB"/>
        </a:p>
      </dgm:t>
    </dgm:pt>
    <dgm:pt modelId="{DB1FAD82-39B9-486F-AA6C-1B7DCD3E3020}" type="pres">
      <dgm:prSet presAssocID="{A0DEA201-6A08-425F-84FE-BA9E738723EB}" presName="conn2-1" presStyleLbl="parChTrans1D4" presStyleIdx="1" presStyleCnt="2"/>
      <dgm:spPr/>
      <dgm:t>
        <a:bodyPr/>
        <a:lstStyle/>
        <a:p>
          <a:endParaRPr lang="en-GB"/>
        </a:p>
      </dgm:t>
    </dgm:pt>
    <dgm:pt modelId="{5809F006-9083-499C-A7C9-790AB9659524}" type="pres">
      <dgm:prSet presAssocID="{A0DEA201-6A08-425F-84FE-BA9E738723EB}" presName="connTx" presStyleLbl="parChTrans1D4" presStyleIdx="1" presStyleCnt="2"/>
      <dgm:spPr/>
      <dgm:t>
        <a:bodyPr/>
        <a:lstStyle/>
        <a:p>
          <a:endParaRPr lang="en-GB"/>
        </a:p>
      </dgm:t>
    </dgm:pt>
    <dgm:pt modelId="{2725AC13-E25C-40A9-80E5-715764F5627A}" type="pres">
      <dgm:prSet presAssocID="{D9479D9F-A09E-4CBE-BC80-625F25259EFD}" presName="root2" presStyleCnt="0"/>
      <dgm:spPr/>
    </dgm:pt>
    <dgm:pt modelId="{6F3D9AA1-ADBD-4F73-A4F2-D7E983CD71CC}" type="pres">
      <dgm:prSet presAssocID="{D9479D9F-A09E-4CBE-BC80-625F25259EFD}" presName="LevelTwoTextNode" presStyleLbl="node4" presStyleIdx="1" presStyleCnt="2">
        <dgm:presLayoutVars>
          <dgm:chPref val="3"/>
        </dgm:presLayoutVars>
      </dgm:prSet>
      <dgm:spPr/>
      <dgm:t>
        <a:bodyPr/>
        <a:lstStyle/>
        <a:p>
          <a:endParaRPr lang="en-GB"/>
        </a:p>
      </dgm:t>
    </dgm:pt>
    <dgm:pt modelId="{906C6217-0345-4EDF-9753-B51707A8194B}" type="pres">
      <dgm:prSet presAssocID="{D9479D9F-A09E-4CBE-BC80-625F25259EFD}" presName="level3hierChild" presStyleCnt="0"/>
      <dgm:spPr/>
    </dgm:pt>
    <dgm:pt modelId="{753B79BC-E509-4BEC-86F1-88E8A077F251}" type="pres">
      <dgm:prSet presAssocID="{FFF94C06-0739-4DFE-81A2-58CCB5F7E6DD}" presName="root1" presStyleCnt="0"/>
      <dgm:spPr/>
    </dgm:pt>
    <dgm:pt modelId="{446F4EE8-A2E8-44ED-858C-D7ADA948438C}" type="pres">
      <dgm:prSet presAssocID="{FFF94C06-0739-4DFE-81A2-58CCB5F7E6DD}" presName="LevelOneTextNode" presStyleLbl="node0" presStyleIdx="1" presStyleCnt="2" custLinFactNeighborX="1581" custLinFactNeighborY="39531">
        <dgm:presLayoutVars>
          <dgm:chPref val="3"/>
        </dgm:presLayoutVars>
      </dgm:prSet>
      <dgm:spPr/>
      <dgm:t>
        <a:bodyPr/>
        <a:lstStyle/>
        <a:p>
          <a:endParaRPr lang="nb-NO"/>
        </a:p>
      </dgm:t>
    </dgm:pt>
    <dgm:pt modelId="{4D428DF3-4CF9-43B1-9E7C-19F27B59FDE7}" type="pres">
      <dgm:prSet presAssocID="{FFF94C06-0739-4DFE-81A2-58CCB5F7E6DD}" presName="level2hierChild" presStyleCnt="0"/>
      <dgm:spPr/>
    </dgm:pt>
  </dgm:ptLst>
  <dgm:cxnLst>
    <dgm:cxn modelId="{2A03F8F7-6459-4010-A2AE-9A1CD1765F1F}" srcId="{BF380707-7514-485F-B046-694C29FE562E}" destId="{2B647005-7832-46D3-82B1-A8005C0CF72A}" srcOrd="0" destOrd="0" parTransId="{6E3494D0-8179-4FFD-B80F-133A2FDFBBA1}" sibTransId="{01289DD9-44C1-4784-92A7-A263C9361BF7}"/>
    <dgm:cxn modelId="{7975C4DB-AF85-4044-95F9-C4CC1DF3F5AA}" type="presOf" srcId="{BF380707-7514-485F-B046-694C29FE562E}" destId="{3DDAC9CD-EE9B-4B09-8E29-B415422BC0D7}" srcOrd="0" destOrd="0" presId="urn:microsoft.com/office/officeart/2005/8/layout/hierarchy2"/>
    <dgm:cxn modelId="{40B834AB-9DFD-4023-9322-04AF0D6EFB23}" type="presOf" srcId="{E2E75CDC-A2E6-49A1-AE4C-659A023F13A4}" destId="{C0616AB0-0C89-45EF-B26A-66BEBC5C494A}" srcOrd="0" destOrd="0" presId="urn:microsoft.com/office/officeart/2005/8/layout/hierarchy2"/>
    <dgm:cxn modelId="{AB91D21B-B830-473A-98F5-69F0794898F1}" srcId="{2B647005-7832-46D3-82B1-A8005C0CF72A}" destId="{E2E75CDC-A2E6-49A1-AE4C-659A023F13A4}" srcOrd="0" destOrd="0" parTransId="{70096489-82B4-4D20-BCD8-E44E99CF3B0F}" sibTransId="{2878DC57-CB9C-4E77-84E5-CDF62B199A8C}"/>
    <dgm:cxn modelId="{4CF1F2AA-369F-4537-95B6-0C720D53D232}" type="presOf" srcId="{2B647005-7832-46D3-82B1-A8005C0CF72A}" destId="{C606D901-CC3D-4055-A2F3-836D7739FF25}" srcOrd="0" destOrd="0" presId="urn:microsoft.com/office/officeart/2005/8/layout/hierarchy2"/>
    <dgm:cxn modelId="{3C8BDE62-F924-4202-A00F-E517743853B0}" type="presOf" srcId="{6E3494D0-8179-4FFD-B80F-133A2FDFBBA1}" destId="{9AB85C50-8774-4B5A-8B0A-94DB119413FC}" srcOrd="1" destOrd="0" presId="urn:microsoft.com/office/officeart/2005/8/layout/hierarchy2"/>
    <dgm:cxn modelId="{8FCEBB10-8FC9-407B-9C4D-F064F5E903F9}" srcId="{B8834A76-B55D-4050-81AD-25BDF0E9FD8D}" destId="{BF380707-7514-485F-B046-694C29FE562E}" srcOrd="1" destOrd="0" parTransId="{9B885ADA-59C5-4722-ADDF-8043A7986231}" sibTransId="{89D6D1C2-90EE-4423-A49D-4008424A40EC}"/>
    <dgm:cxn modelId="{767642EE-A74F-41B4-BDA7-AE2D5644C570}" type="presOf" srcId="{FFF94C06-0739-4DFE-81A2-58CCB5F7E6DD}" destId="{446F4EE8-A2E8-44ED-858C-D7ADA948438C}" srcOrd="0" destOrd="0" presId="urn:microsoft.com/office/officeart/2005/8/layout/hierarchy2"/>
    <dgm:cxn modelId="{A49DD2B8-3472-4165-8CFD-19EBD15F64A7}" srcId="{B8834A76-B55D-4050-81AD-25BDF0E9FD8D}" destId="{0772DF4D-9C8F-4945-B810-52021DB26858}" srcOrd="0" destOrd="0" parTransId="{30F633F2-375A-40C6-8054-B5C68ACBDB9F}" sibTransId="{165A64C0-B008-469A-A439-D02617566741}"/>
    <dgm:cxn modelId="{9AC71F37-F788-41F8-B9FD-9DD77C728FDE}" type="presOf" srcId="{70096489-82B4-4D20-BCD8-E44E99CF3B0F}" destId="{817A5A13-2A12-473D-964F-08181837609F}" srcOrd="0" destOrd="0" presId="urn:microsoft.com/office/officeart/2005/8/layout/hierarchy2"/>
    <dgm:cxn modelId="{E05A35E5-AAF7-4636-9BED-540482912E3C}" type="presOf" srcId="{A0DEA201-6A08-425F-84FE-BA9E738723EB}" destId="{5809F006-9083-499C-A7C9-790AB9659524}" srcOrd="1" destOrd="0" presId="urn:microsoft.com/office/officeart/2005/8/layout/hierarchy2"/>
    <dgm:cxn modelId="{EFD7CECE-C5EA-4740-B937-334563E8E2C6}" srcId="{2B647005-7832-46D3-82B1-A8005C0CF72A}" destId="{D9479D9F-A09E-4CBE-BC80-625F25259EFD}" srcOrd="1" destOrd="0" parTransId="{A0DEA201-6A08-425F-84FE-BA9E738723EB}" sibTransId="{9E1E07B2-210C-41AB-A4CB-72B9D83696D8}"/>
    <dgm:cxn modelId="{ADF6A01B-8BB5-4B8B-A380-F77BF13E46EA}" type="presOf" srcId="{70096489-82B4-4D20-BCD8-E44E99CF3B0F}" destId="{CB07CF6D-1D16-4B6E-8652-5488936F6691}" srcOrd="1" destOrd="0" presId="urn:microsoft.com/office/officeart/2005/8/layout/hierarchy2"/>
    <dgm:cxn modelId="{E765F3B4-2308-4DE7-A641-95A8DA688A87}" type="presOf" srcId="{30F633F2-375A-40C6-8054-B5C68ACBDB9F}" destId="{FBFA863C-875C-4C92-B132-7549322CDAAA}" srcOrd="1" destOrd="0" presId="urn:microsoft.com/office/officeart/2005/8/layout/hierarchy2"/>
    <dgm:cxn modelId="{5827A2D9-1C4F-44CB-880E-63E39D142719}" type="presOf" srcId="{9B885ADA-59C5-4722-ADDF-8043A7986231}" destId="{B94691A6-A9F8-495F-A21D-C9B946A78FC6}" srcOrd="1" destOrd="0" presId="urn:microsoft.com/office/officeart/2005/8/layout/hierarchy2"/>
    <dgm:cxn modelId="{23E6D741-7B75-4EBA-A21B-DDCFFB53B74F}" srcId="{0772DF4D-9C8F-4945-B810-52021DB26858}" destId="{75C0937E-2236-4DFD-94E4-7315A3236C0D}" srcOrd="0" destOrd="0" parTransId="{5CDBDAF9-93F7-4440-8E32-8103DA2A4DAD}" sibTransId="{9704A6A5-6BD5-4863-885E-9905B17F85BA}"/>
    <dgm:cxn modelId="{8D12408A-D50C-4841-8AC0-F256E6155EC6}" type="presOf" srcId="{164CB16A-CFC2-431E-8261-38AFCDF4DD40}" destId="{24D058E1-758B-4EDD-863A-288B3039B118}" srcOrd="0" destOrd="0" presId="urn:microsoft.com/office/officeart/2005/8/layout/hierarchy2"/>
    <dgm:cxn modelId="{764D5DA8-AF6A-4F58-AE97-08F86A03DB42}" type="presOf" srcId="{9B885ADA-59C5-4722-ADDF-8043A7986231}" destId="{A4C4517D-6321-482D-9AE6-3A61228F4AD3}" srcOrd="0" destOrd="0" presId="urn:microsoft.com/office/officeart/2005/8/layout/hierarchy2"/>
    <dgm:cxn modelId="{C546217E-965D-457A-A3E8-EBB82087FB13}" type="presOf" srcId="{D9479D9F-A09E-4CBE-BC80-625F25259EFD}" destId="{6F3D9AA1-ADBD-4F73-A4F2-D7E983CD71CC}" srcOrd="0" destOrd="0" presId="urn:microsoft.com/office/officeart/2005/8/layout/hierarchy2"/>
    <dgm:cxn modelId="{97437236-A149-4C76-B2D2-EC451330AA53}" type="presOf" srcId="{5CDBDAF9-93F7-4440-8E32-8103DA2A4DAD}" destId="{53290D2A-7172-46D7-B020-0D1C6DB49945}" srcOrd="1" destOrd="0" presId="urn:microsoft.com/office/officeart/2005/8/layout/hierarchy2"/>
    <dgm:cxn modelId="{88997831-0EC1-413A-BDF7-CE8017DF575E}" srcId="{164CB16A-CFC2-431E-8261-38AFCDF4DD40}" destId="{B8834A76-B55D-4050-81AD-25BDF0E9FD8D}" srcOrd="0" destOrd="0" parTransId="{CF8D0F8F-178C-4056-877E-52B8643A39A0}" sibTransId="{EC2063F2-A906-466F-B436-4D179CE2FF4E}"/>
    <dgm:cxn modelId="{06DA9E72-286E-480E-AAD6-310AE12BD131}" type="presOf" srcId="{B8834A76-B55D-4050-81AD-25BDF0E9FD8D}" destId="{20D795FE-44B8-43D0-8206-383913AFE797}" srcOrd="0" destOrd="0" presId="urn:microsoft.com/office/officeart/2005/8/layout/hierarchy2"/>
    <dgm:cxn modelId="{53BC8E54-2BBB-41EE-A38E-74A292DC9A07}" type="presOf" srcId="{A0DEA201-6A08-425F-84FE-BA9E738723EB}" destId="{DB1FAD82-39B9-486F-AA6C-1B7DCD3E3020}" srcOrd="0" destOrd="0" presId="urn:microsoft.com/office/officeart/2005/8/layout/hierarchy2"/>
    <dgm:cxn modelId="{45739A19-E7DD-4709-97B8-3B9E10C2FF9C}" srcId="{164CB16A-CFC2-431E-8261-38AFCDF4DD40}" destId="{FFF94C06-0739-4DFE-81A2-58CCB5F7E6DD}" srcOrd="1" destOrd="0" parTransId="{FAB2208D-3CC4-4A2F-ABA4-E507C0FE651D}" sibTransId="{4BF2F49B-2B9D-49CC-9E67-204C93872741}"/>
    <dgm:cxn modelId="{899D1EB3-CB64-43BE-8CB0-C1023B985888}" type="presOf" srcId="{75C0937E-2236-4DFD-94E4-7315A3236C0D}" destId="{A8FD25F1-DD4F-4FAC-885C-5A0B14B78B21}" srcOrd="0" destOrd="0" presId="urn:microsoft.com/office/officeart/2005/8/layout/hierarchy2"/>
    <dgm:cxn modelId="{C2CEBEA2-3BC5-4E28-9156-D25BA4EA6A0B}" type="presOf" srcId="{30F633F2-375A-40C6-8054-B5C68ACBDB9F}" destId="{8089834C-9D03-496E-9D27-5D8317E596EA}" srcOrd="0" destOrd="0" presId="urn:microsoft.com/office/officeart/2005/8/layout/hierarchy2"/>
    <dgm:cxn modelId="{79F998DF-26BD-4D85-BC31-FDA0C40D5380}" type="presOf" srcId="{0772DF4D-9C8F-4945-B810-52021DB26858}" destId="{7FB6A5E1-5AF6-4A5C-85F1-FB463A5CF048}" srcOrd="0" destOrd="0" presId="urn:microsoft.com/office/officeart/2005/8/layout/hierarchy2"/>
    <dgm:cxn modelId="{0FF54D21-DEFC-4463-93C9-714055DAE65F}" type="presOf" srcId="{6E3494D0-8179-4FFD-B80F-133A2FDFBBA1}" destId="{26BF6F52-9370-42B7-B58C-67C8C118DE76}" srcOrd="0" destOrd="0" presId="urn:microsoft.com/office/officeart/2005/8/layout/hierarchy2"/>
    <dgm:cxn modelId="{1F9E7EA9-8C40-425F-8AC0-F96A42790D15}" type="presOf" srcId="{5CDBDAF9-93F7-4440-8E32-8103DA2A4DAD}" destId="{9FD6150C-7DBF-4D95-83B6-1C753A5C376A}" srcOrd="0" destOrd="0" presId="urn:microsoft.com/office/officeart/2005/8/layout/hierarchy2"/>
    <dgm:cxn modelId="{4619624D-7590-40A5-908B-2848BB984D24}" type="presParOf" srcId="{24D058E1-758B-4EDD-863A-288B3039B118}" destId="{0275EFE4-C931-4C6B-9B38-9F6E948A0602}" srcOrd="0" destOrd="0" presId="urn:microsoft.com/office/officeart/2005/8/layout/hierarchy2"/>
    <dgm:cxn modelId="{8E34C438-CC17-4D8A-AD2D-F2FAD6C20268}" type="presParOf" srcId="{0275EFE4-C931-4C6B-9B38-9F6E948A0602}" destId="{20D795FE-44B8-43D0-8206-383913AFE797}" srcOrd="0" destOrd="0" presId="urn:microsoft.com/office/officeart/2005/8/layout/hierarchy2"/>
    <dgm:cxn modelId="{BE966562-C656-492B-A4ED-90A6D7DA79D3}" type="presParOf" srcId="{0275EFE4-C931-4C6B-9B38-9F6E948A0602}" destId="{3AE9DBEC-7FC3-4609-8923-DD83B039295A}" srcOrd="1" destOrd="0" presId="urn:microsoft.com/office/officeart/2005/8/layout/hierarchy2"/>
    <dgm:cxn modelId="{868A788E-3399-4E7E-AF9B-70586518591A}" type="presParOf" srcId="{3AE9DBEC-7FC3-4609-8923-DD83B039295A}" destId="{8089834C-9D03-496E-9D27-5D8317E596EA}" srcOrd="0" destOrd="0" presId="urn:microsoft.com/office/officeart/2005/8/layout/hierarchy2"/>
    <dgm:cxn modelId="{23874C37-223D-45E0-95E9-591C936342DF}" type="presParOf" srcId="{8089834C-9D03-496E-9D27-5D8317E596EA}" destId="{FBFA863C-875C-4C92-B132-7549322CDAAA}" srcOrd="0" destOrd="0" presId="urn:microsoft.com/office/officeart/2005/8/layout/hierarchy2"/>
    <dgm:cxn modelId="{B5D320F1-A2E0-4A63-B225-E392292C53B5}" type="presParOf" srcId="{3AE9DBEC-7FC3-4609-8923-DD83B039295A}" destId="{64F8DDB3-16ED-4BD7-8063-C2BAFD345E53}" srcOrd="1" destOrd="0" presId="urn:microsoft.com/office/officeart/2005/8/layout/hierarchy2"/>
    <dgm:cxn modelId="{4BEE7BB3-1571-415A-897D-0B6D54FC68B2}" type="presParOf" srcId="{64F8DDB3-16ED-4BD7-8063-C2BAFD345E53}" destId="{7FB6A5E1-5AF6-4A5C-85F1-FB463A5CF048}" srcOrd="0" destOrd="0" presId="urn:microsoft.com/office/officeart/2005/8/layout/hierarchy2"/>
    <dgm:cxn modelId="{7A1C63CF-37B5-4280-B58C-FFDAC166600A}" type="presParOf" srcId="{64F8DDB3-16ED-4BD7-8063-C2BAFD345E53}" destId="{6183ED57-85D2-4C5B-8CBB-1DC3694C73E2}" srcOrd="1" destOrd="0" presId="urn:microsoft.com/office/officeart/2005/8/layout/hierarchy2"/>
    <dgm:cxn modelId="{BDA06F90-AB43-45B8-AD9F-D23CCA73A431}" type="presParOf" srcId="{6183ED57-85D2-4C5B-8CBB-1DC3694C73E2}" destId="{9FD6150C-7DBF-4D95-83B6-1C753A5C376A}" srcOrd="0" destOrd="0" presId="urn:microsoft.com/office/officeart/2005/8/layout/hierarchy2"/>
    <dgm:cxn modelId="{08B05071-0CAD-40B3-BE34-2492AB38AAAE}" type="presParOf" srcId="{9FD6150C-7DBF-4D95-83B6-1C753A5C376A}" destId="{53290D2A-7172-46D7-B020-0D1C6DB49945}" srcOrd="0" destOrd="0" presId="urn:microsoft.com/office/officeart/2005/8/layout/hierarchy2"/>
    <dgm:cxn modelId="{FADF2BF1-3EA5-4FB4-BB14-E79AD8B1BFBF}" type="presParOf" srcId="{6183ED57-85D2-4C5B-8CBB-1DC3694C73E2}" destId="{960340E3-C84F-4CAE-A419-C4C207DFC312}" srcOrd="1" destOrd="0" presId="urn:microsoft.com/office/officeart/2005/8/layout/hierarchy2"/>
    <dgm:cxn modelId="{F053B820-AC10-4E1D-962A-3196F8E24A4C}" type="presParOf" srcId="{960340E3-C84F-4CAE-A419-C4C207DFC312}" destId="{A8FD25F1-DD4F-4FAC-885C-5A0B14B78B21}" srcOrd="0" destOrd="0" presId="urn:microsoft.com/office/officeart/2005/8/layout/hierarchy2"/>
    <dgm:cxn modelId="{A5202CDF-65BC-4855-814B-BD3DE6B41CDE}" type="presParOf" srcId="{960340E3-C84F-4CAE-A419-C4C207DFC312}" destId="{941158CE-301E-41DD-BB77-1EB140AF5D1B}" srcOrd="1" destOrd="0" presId="urn:microsoft.com/office/officeart/2005/8/layout/hierarchy2"/>
    <dgm:cxn modelId="{5EC21A40-D800-49BC-8DFD-279802D783AF}" type="presParOf" srcId="{3AE9DBEC-7FC3-4609-8923-DD83B039295A}" destId="{A4C4517D-6321-482D-9AE6-3A61228F4AD3}" srcOrd="2" destOrd="0" presId="urn:microsoft.com/office/officeart/2005/8/layout/hierarchy2"/>
    <dgm:cxn modelId="{4C5FAFBD-5130-4ECF-BC6E-CCAB3A0F87E0}" type="presParOf" srcId="{A4C4517D-6321-482D-9AE6-3A61228F4AD3}" destId="{B94691A6-A9F8-495F-A21D-C9B946A78FC6}" srcOrd="0" destOrd="0" presId="urn:microsoft.com/office/officeart/2005/8/layout/hierarchy2"/>
    <dgm:cxn modelId="{E4822E84-B25F-47D7-9C1B-025374E0C683}" type="presParOf" srcId="{3AE9DBEC-7FC3-4609-8923-DD83B039295A}" destId="{227EACCA-247B-4A02-96CE-7801E5FCE93F}" srcOrd="3" destOrd="0" presId="urn:microsoft.com/office/officeart/2005/8/layout/hierarchy2"/>
    <dgm:cxn modelId="{8BAA0D40-E969-420D-8D89-C9EA4807E691}" type="presParOf" srcId="{227EACCA-247B-4A02-96CE-7801E5FCE93F}" destId="{3DDAC9CD-EE9B-4B09-8E29-B415422BC0D7}" srcOrd="0" destOrd="0" presId="urn:microsoft.com/office/officeart/2005/8/layout/hierarchy2"/>
    <dgm:cxn modelId="{DE4F6C58-4FE5-4034-A9D8-A465FDC178E7}" type="presParOf" srcId="{227EACCA-247B-4A02-96CE-7801E5FCE93F}" destId="{18024A7A-024D-4AD6-AD66-366D54598957}" srcOrd="1" destOrd="0" presId="urn:microsoft.com/office/officeart/2005/8/layout/hierarchy2"/>
    <dgm:cxn modelId="{AC908090-314B-45AB-A8D1-9210B662CD07}" type="presParOf" srcId="{18024A7A-024D-4AD6-AD66-366D54598957}" destId="{26BF6F52-9370-42B7-B58C-67C8C118DE76}" srcOrd="0" destOrd="0" presId="urn:microsoft.com/office/officeart/2005/8/layout/hierarchy2"/>
    <dgm:cxn modelId="{204DAE88-54A2-4B29-823C-B0789C86FDB0}" type="presParOf" srcId="{26BF6F52-9370-42B7-B58C-67C8C118DE76}" destId="{9AB85C50-8774-4B5A-8B0A-94DB119413FC}" srcOrd="0" destOrd="0" presId="urn:microsoft.com/office/officeart/2005/8/layout/hierarchy2"/>
    <dgm:cxn modelId="{2DEB94E8-B80C-4D2C-93DA-BD3B51CDC8A3}" type="presParOf" srcId="{18024A7A-024D-4AD6-AD66-366D54598957}" destId="{6EE0A2C1-EA98-40A3-9DEF-9DD781D01F40}" srcOrd="1" destOrd="0" presId="urn:microsoft.com/office/officeart/2005/8/layout/hierarchy2"/>
    <dgm:cxn modelId="{A20996E8-D1EF-45BE-9AEE-0446C7DB6CF6}" type="presParOf" srcId="{6EE0A2C1-EA98-40A3-9DEF-9DD781D01F40}" destId="{C606D901-CC3D-4055-A2F3-836D7739FF25}" srcOrd="0" destOrd="0" presId="urn:microsoft.com/office/officeart/2005/8/layout/hierarchy2"/>
    <dgm:cxn modelId="{27730D57-A740-49C3-98F0-7C83B56D03EC}" type="presParOf" srcId="{6EE0A2C1-EA98-40A3-9DEF-9DD781D01F40}" destId="{56E3434F-C224-47FC-BFAB-4553B7993073}" srcOrd="1" destOrd="0" presId="urn:microsoft.com/office/officeart/2005/8/layout/hierarchy2"/>
    <dgm:cxn modelId="{34CAB09B-C7EF-4094-8D01-D824C183D7DC}" type="presParOf" srcId="{56E3434F-C224-47FC-BFAB-4553B7993073}" destId="{817A5A13-2A12-473D-964F-08181837609F}" srcOrd="0" destOrd="0" presId="urn:microsoft.com/office/officeart/2005/8/layout/hierarchy2"/>
    <dgm:cxn modelId="{86AE364D-84EA-4431-8FB5-E390D68244CB}" type="presParOf" srcId="{817A5A13-2A12-473D-964F-08181837609F}" destId="{CB07CF6D-1D16-4B6E-8652-5488936F6691}" srcOrd="0" destOrd="0" presId="urn:microsoft.com/office/officeart/2005/8/layout/hierarchy2"/>
    <dgm:cxn modelId="{5E90953E-5EAB-4E3C-99CF-8B57DB3BBB5F}" type="presParOf" srcId="{56E3434F-C224-47FC-BFAB-4553B7993073}" destId="{DF054342-CEBC-4B87-83BC-759B67B3F024}" srcOrd="1" destOrd="0" presId="urn:microsoft.com/office/officeart/2005/8/layout/hierarchy2"/>
    <dgm:cxn modelId="{91B8068B-D336-44A1-8DE3-C2BB8EA8906E}" type="presParOf" srcId="{DF054342-CEBC-4B87-83BC-759B67B3F024}" destId="{C0616AB0-0C89-45EF-B26A-66BEBC5C494A}" srcOrd="0" destOrd="0" presId="urn:microsoft.com/office/officeart/2005/8/layout/hierarchy2"/>
    <dgm:cxn modelId="{CFE3322C-70DD-41D7-8381-7B49E22EA8D9}" type="presParOf" srcId="{DF054342-CEBC-4B87-83BC-759B67B3F024}" destId="{84E8B3FD-B04C-4359-8CCE-61AE0AD13EB9}" srcOrd="1" destOrd="0" presId="urn:microsoft.com/office/officeart/2005/8/layout/hierarchy2"/>
    <dgm:cxn modelId="{12E3EE2B-13B0-4156-86C1-CAC7E619A7A2}" type="presParOf" srcId="{56E3434F-C224-47FC-BFAB-4553B7993073}" destId="{DB1FAD82-39B9-486F-AA6C-1B7DCD3E3020}" srcOrd="2" destOrd="0" presId="urn:microsoft.com/office/officeart/2005/8/layout/hierarchy2"/>
    <dgm:cxn modelId="{3E463CA2-CD4F-40C2-A9E9-696E0BA5E9FA}" type="presParOf" srcId="{DB1FAD82-39B9-486F-AA6C-1B7DCD3E3020}" destId="{5809F006-9083-499C-A7C9-790AB9659524}" srcOrd="0" destOrd="0" presId="urn:microsoft.com/office/officeart/2005/8/layout/hierarchy2"/>
    <dgm:cxn modelId="{ED65EFC2-A9BD-4876-A16D-9F8B4FD5433A}" type="presParOf" srcId="{56E3434F-C224-47FC-BFAB-4553B7993073}" destId="{2725AC13-E25C-40A9-80E5-715764F5627A}" srcOrd="3" destOrd="0" presId="urn:microsoft.com/office/officeart/2005/8/layout/hierarchy2"/>
    <dgm:cxn modelId="{19204722-BE5F-4FC8-9A26-365ECDC121D0}" type="presParOf" srcId="{2725AC13-E25C-40A9-80E5-715764F5627A}" destId="{6F3D9AA1-ADBD-4F73-A4F2-D7E983CD71CC}" srcOrd="0" destOrd="0" presId="urn:microsoft.com/office/officeart/2005/8/layout/hierarchy2"/>
    <dgm:cxn modelId="{19D19ACB-8EEA-43F8-8C6F-3DE8D104D4E3}" type="presParOf" srcId="{2725AC13-E25C-40A9-80E5-715764F5627A}" destId="{906C6217-0345-4EDF-9753-B51707A8194B}" srcOrd="1" destOrd="0" presId="urn:microsoft.com/office/officeart/2005/8/layout/hierarchy2"/>
    <dgm:cxn modelId="{3E2B7496-2BDA-4ABD-8A16-849BF97AA1C1}" type="presParOf" srcId="{24D058E1-758B-4EDD-863A-288B3039B118}" destId="{753B79BC-E509-4BEC-86F1-88E8A077F251}" srcOrd="1" destOrd="0" presId="urn:microsoft.com/office/officeart/2005/8/layout/hierarchy2"/>
    <dgm:cxn modelId="{76224F14-6A46-46B9-AB0D-E5B663EA0707}" type="presParOf" srcId="{753B79BC-E509-4BEC-86F1-88E8A077F251}" destId="{446F4EE8-A2E8-44ED-858C-D7ADA948438C}" srcOrd="0" destOrd="0" presId="urn:microsoft.com/office/officeart/2005/8/layout/hierarchy2"/>
    <dgm:cxn modelId="{A9ED2751-F493-4EA2-B5BF-20498D15950B}" type="presParOf" srcId="{753B79BC-E509-4BEC-86F1-88E8A077F251}" destId="{4D428DF3-4CF9-43B1-9E7C-19F27B59FDE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795FE-44B8-43D0-8206-383913AFE797}">
      <dsp:nvSpPr>
        <dsp:cNvPr id="0" name=""/>
        <dsp:cNvSpPr/>
      </dsp:nvSpPr>
      <dsp:spPr>
        <a:xfrm>
          <a:off x="0" y="1431858"/>
          <a:ext cx="1180178" cy="59008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t>SUSAR</a:t>
          </a:r>
        </a:p>
        <a:p>
          <a:pPr lvl="0" algn="ctr" defTabSz="577850">
            <a:lnSpc>
              <a:spcPct val="90000"/>
            </a:lnSpc>
            <a:spcBef>
              <a:spcPct val="0"/>
            </a:spcBef>
            <a:spcAft>
              <a:spcPct val="35000"/>
            </a:spcAft>
          </a:pPr>
          <a:r>
            <a:rPr lang="en-GB" sz="1300" kern="1200" dirty="0" smtClean="0"/>
            <a:t>Break blind</a:t>
          </a:r>
          <a:endParaRPr lang="en-GB" sz="1300" kern="1200" dirty="0"/>
        </a:p>
      </dsp:txBody>
      <dsp:txXfrm>
        <a:off x="17283" y="1449141"/>
        <a:ext cx="1145612" cy="555523"/>
      </dsp:txXfrm>
    </dsp:sp>
    <dsp:sp modelId="{8089834C-9D03-496E-9D27-5D8317E596EA}">
      <dsp:nvSpPr>
        <dsp:cNvPr id="0" name=""/>
        <dsp:cNvSpPr/>
      </dsp:nvSpPr>
      <dsp:spPr>
        <a:xfrm rot="18850169">
          <a:off x="1076548" y="1467894"/>
          <a:ext cx="683535" cy="27729"/>
        </a:xfrm>
        <a:custGeom>
          <a:avLst/>
          <a:gdLst/>
          <a:ahLst/>
          <a:cxnLst/>
          <a:rect l="0" t="0" r="0" b="0"/>
          <a:pathLst>
            <a:path>
              <a:moveTo>
                <a:pt x="0" y="13864"/>
              </a:moveTo>
              <a:lnTo>
                <a:pt x="683535" y="1386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401228" y="1464671"/>
        <a:ext cx="34176" cy="34176"/>
      </dsp:txXfrm>
    </dsp:sp>
    <dsp:sp modelId="{7FB6A5E1-5AF6-4A5C-85F1-FB463A5CF048}">
      <dsp:nvSpPr>
        <dsp:cNvPr id="0" name=""/>
        <dsp:cNvSpPr/>
      </dsp:nvSpPr>
      <dsp:spPr>
        <a:xfrm>
          <a:off x="1656454" y="941571"/>
          <a:ext cx="1180178" cy="59008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t>Test product</a:t>
          </a:r>
          <a:endParaRPr lang="en-GB" sz="1300" kern="1200" dirty="0"/>
        </a:p>
      </dsp:txBody>
      <dsp:txXfrm>
        <a:off x="1673737" y="958854"/>
        <a:ext cx="1145612" cy="555523"/>
      </dsp:txXfrm>
    </dsp:sp>
    <dsp:sp modelId="{9FD6150C-7DBF-4D95-83B6-1C753A5C376A}">
      <dsp:nvSpPr>
        <dsp:cNvPr id="0" name=""/>
        <dsp:cNvSpPr/>
      </dsp:nvSpPr>
      <dsp:spPr>
        <a:xfrm>
          <a:off x="2836633" y="1222751"/>
          <a:ext cx="472071" cy="27729"/>
        </a:xfrm>
        <a:custGeom>
          <a:avLst/>
          <a:gdLst/>
          <a:ahLst/>
          <a:cxnLst/>
          <a:rect l="0" t="0" r="0" b="0"/>
          <a:pathLst>
            <a:path>
              <a:moveTo>
                <a:pt x="0" y="13864"/>
              </a:moveTo>
              <a:lnTo>
                <a:pt x="472071" y="13864"/>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060867" y="1224814"/>
        <a:ext cx="23603" cy="23603"/>
      </dsp:txXfrm>
    </dsp:sp>
    <dsp:sp modelId="{A8FD25F1-DD4F-4FAC-885C-5A0B14B78B21}">
      <dsp:nvSpPr>
        <dsp:cNvPr id="0" name=""/>
        <dsp:cNvSpPr/>
      </dsp:nvSpPr>
      <dsp:spPr>
        <a:xfrm>
          <a:off x="3308704" y="941571"/>
          <a:ext cx="1727439" cy="59008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t>Report </a:t>
          </a:r>
          <a:r>
            <a:rPr lang="en-GB" sz="1300" kern="1200" dirty="0" err="1" smtClean="0"/>
            <a:t>unblinded</a:t>
          </a:r>
          <a:r>
            <a:rPr lang="en-GB" sz="1300" kern="1200" dirty="0" smtClean="0"/>
            <a:t> to CA + EC</a:t>
          </a:r>
          <a:endParaRPr lang="en-GB" sz="1300" kern="1200" dirty="0"/>
        </a:p>
      </dsp:txBody>
      <dsp:txXfrm>
        <a:off x="3325987" y="958854"/>
        <a:ext cx="1692873" cy="555523"/>
      </dsp:txXfrm>
    </dsp:sp>
    <dsp:sp modelId="{A4C4517D-6321-482D-9AE6-3A61228F4AD3}">
      <dsp:nvSpPr>
        <dsp:cNvPr id="0" name=""/>
        <dsp:cNvSpPr/>
      </dsp:nvSpPr>
      <dsp:spPr>
        <a:xfrm rot="2875659">
          <a:off x="1062923" y="1976846"/>
          <a:ext cx="710786" cy="27729"/>
        </a:xfrm>
        <a:custGeom>
          <a:avLst/>
          <a:gdLst/>
          <a:ahLst/>
          <a:cxnLst/>
          <a:rect l="0" t="0" r="0" b="0"/>
          <a:pathLst>
            <a:path>
              <a:moveTo>
                <a:pt x="0" y="13864"/>
              </a:moveTo>
              <a:lnTo>
                <a:pt x="710786" y="1386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400546" y="1972941"/>
        <a:ext cx="35539" cy="35539"/>
      </dsp:txXfrm>
    </dsp:sp>
    <dsp:sp modelId="{3DDAC9CD-EE9B-4B09-8E29-B415422BC0D7}">
      <dsp:nvSpPr>
        <dsp:cNvPr id="0" name=""/>
        <dsp:cNvSpPr/>
      </dsp:nvSpPr>
      <dsp:spPr>
        <a:xfrm>
          <a:off x="1656454" y="1959475"/>
          <a:ext cx="1180178" cy="59008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t>Control or Placebo</a:t>
          </a:r>
          <a:endParaRPr lang="en-GB" sz="1300" kern="1200" dirty="0"/>
        </a:p>
      </dsp:txBody>
      <dsp:txXfrm>
        <a:off x="1673737" y="1976758"/>
        <a:ext cx="1145612" cy="555523"/>
      </dsp:txXfrm>
    </dsp:sp>
    <dsp:sp modelId="{26BF6F52-9370-42B7-B58C-67C8C118DE76}">
      <dsp:nvSpPr>
        <dsp:cNvPr id="0" name=""/>
        <dsp:cNvSpPr/>
      </dsp:nvSpPr>
      <dsp:spPr>
        <a:xfrm>
          <a:off x="2836633" y="2240655"/>
          <a:ext cx="472071" cy="27729"/>
        </a:xfrm>
        <a:custGeom>
          <a:avLst/>
          <a:gdLst/>
          <a:ahLst/>
          <a:cxnLst/>
          <a:rect l="0" t="0" r="0" b="0"/>
          <a:pathLst>
            <a:path>
              <a:moveTo>
                <a:pt x="0" y="13864"/>
              </a:moveTo>
              <a:lnTo>
                <a:pt x="472071" y="13864"/>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060867" y="2242718"/>
        <a:ext cx="23603" cy="23603"/>
      </dsp:txXfrm>
    </dsp:sp>
    <dsp:sp modelId="{C606D901-CC3D-4055-A2F3-836D7739FF25}">
      <dsp:nvSpPr>
        <dsp:cNvPr id="0" name=""/>
        <dsp:cNvSpPr/>
      </dsp:nvSpPr>
      <dsp:spPr>
        <a:xfrm>
          <a:off x="3308704" y="1959475"/>
          <a:ext cx="1180178" cy="59008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t>Re-assess criteria</a:t>
          </a:r>
          <a:endParaRPr lang="en-GB" sz="1300" kern="1200" dirty="0"/>
        </a:p>
      </dsp:txBody>
      <dsp:txXfrm>
        <a:off x="3325987" y="1976758"/>
        <a:ext cx="1145612" cy="555523"/>
      </dsp:txXfrm>
    </dsp:sp>
    <dsp:sp modelId="{817A5A13-2A12-473D-964F-08181837609F}">
      <dsp:nvSpPr>
        <dsp:cNvPr id="0" name=""/>
        <dsp:cNvSpPr/>
      </dsp:nvSpPr>
      <dsp:spPr>
        <a:xfrm rot="19457599">
          <a:off x="4434239" y="2071004"/>
          <a:ext cx="581357" cy="27729"/>
        </a:xfrm>
        <a:custGeom>
          <a:avLst/>
          <a:gdLst/>
          <a:ahLst/>
          <a:cxnLst/>
          <a:rect l="0" t="0" r="0" b="0"/>
          <a:pathLst>
            <a:path>
              <a:moveTo>
                <a:pt x="0" y="13864"/>
              </a:moveTo>
              <a:lnTo>
                <a:pt x="581357" y="13864"/>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710384" y="2070335"/>
        <a:ext cx="29067" cy="29067"/>
      </dsp:txXfrm>
    </dsp:sp>
    <dsp:sp modelId="{C0616AB0-0C89-45EF-B26A-66BEBC5C494A}">
      <dsp:nvSpPr>
        <dsp:cNvPr id="0" name=""/>
        <dsp:cNvSpPr/>
      </dsp:nvSpPr>
      <dsp:spPr>
        <a:xfrm>
          <a:off x="4960954" y="1620173"/>
          <a:ext cx="1741211" cy="59008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t>Report </a:t>
          </a:r>
          <a:r>
            <a:rPr lang="en-GB" sz="1300" kern="1200" dirty="0" err="1" smtClean="0"/>
            <a:t>unblinded</a:t>
          </a:r>
          <a:r>
            <a:rPr lang="en-GB" sz="1300" kern="1200" dirty="0" smtClean="0"/>
            <a:t> to CA+ EC</a:t>
          </a:r>
          <a:endParaRPr lang="en-GB" sz="1300" kern="1200" dirty="0"/>
        </a:p>
      </dsp:txBody>
      <dsp:txXfrm>
        <a:off x="4978237" y="1637456"/>
        <a:ext cx="1706645" cy="555523"/>
      </dsp:txXfrm>
    </dsp:sp>
    <dsp:sp modelId="{DB1FAD82-39B9-486F-AA6C-1B7DCD3E3020}">
      <dsp:nvSpPr>
        <dsp:cNvPr id="0" name=""/>
        <dsp:cNvSpPr/>
      </dsp:nvSpPr>
      <dsp:spPr>
        <a:xfrm rot="2142401">
          <a:off x="4434239" y="2410305"/>
          <a:ext cx="581357" cy="27729"/>
        </a:xfrm>
        <a:custGeom>
          <a:avLst/>
          <a:gdLst/>
          <a:ahLst/>
          <a:cxnLst/>
          <a:rect l="0" t="0" r="0" b="0"/>
          <a:pathLst>
            <a:path>
              <a:moveTo>
                <a:pt x="0" y="13864"/>
              </a:moveTo>
              <a:lnTo>
                <a:pt x="581357" y="13864"/>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710384" y="2409636"/>
        <a:ext cx="29067" cy="29067"/>
      </dsp:txXfrm>
    </dsp:sp>
    <dsp:sp modelId="{6F3D9AA1-ADBD-4F73-A4F2-D7E983CD71CC}">
      <dsp:nvSpPr>
        <dsp:cNvPr id="0" name=""/>
        <dsp:cNvSpPr/>
      </dsp:nvSpPr>
      <dsp:spPr>
        <a:xfrm>
          <a:off x="4960954" y="2298776"/>
          <a:ext cx="1180178" cy="59008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t>Treat as SAE</a:t>
          </a:r>
          <a:endParaRPr lang="en-GB" sz="1300" kern="1200" dirty="0"/>
        </a:p>
      </dsp:txBody>
      <dsp:txXfrm>
        <a:off x="4978237" y="2316059"/>
        <a:ext cx="1145612" cy="555523"/>
      </dsp:txXfrm>
    </dsp:sp>
    <dsp:sp modelId="{446F4EE8-A2E8-44ED-858C-D7ADA948438C}">
      <dsp:nvSpPr>
        <dsp:cNvPr id="0" name=""/>
        <dsp:cNvSpPr/>
      </dsp:nvSpPr>
      <dsp:spPr>
        <a:xfrm>
          <a:off x="22863" y="2362394"/>
          <a:ext cx="1180178" cy="59008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t>Report </a:t>
          </a:r>
          <a:r>
            <a:rPr lang="en-GB" sz="1300" b="1" kern="1200" dirty="0" smtClean="0"/>
            <a:t>blinded </a:t>
          </a:r>
          <a:r>
            <a:rPr lang="en-GB" sz="1300" kern="1200" dirty="0" smtClean="0"/>
            <a:t>to investigators</a:t>
          </a:r>
          <a:endParaRPr lang="en-GB" sz="1300" kern="1200" dirty="0"/>
        </a:p>
      </dsp:txBody>
      <dsp:txXfrm>
        <a:off x="40146" y="2379677"/>
        <a:ext cx="1145612" cy="5555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696FDD05-D115-2A43-A326-A5AD0A42E640}"/>
              </a:ext>
            </a:extLst>
          </p:cNvPr>
          <p:cNvPicPr>
            <a:picLocks noChangeAspect="1"/>
          </p:cNvPicPr>
          <p:nvPr userDrawn="1"/>
        </p:nvPicPr>
        <p:blipFill rotWithShape="1">
          <a:blip r:embed="rId2"/>
          <a:srcRect t="21039" b="3123"/>
          <a:stretch/>
        </p:blipFill>
        <p:spPr>
          <a:xfrm>
            <a:off x="0" y="0"/>
            <a:ext cx="12192000" cy="6167593"/>
          </a:xfrm>
          <a:prstGeom prst="rect">
            <a:avLst/>
          </a:prstGeom>
        </p:spPr>
      </p:pic>
      <p:sp>
        <p:nvSpPr>
          <p:cNvPr id="7" name="Rektangel 6">
            <a:extLst>
              <a:ext uri="{FF2B5EF4-FFF2-40B4-BE49-F238E27FC236}">
                <a16:creationId xmlns:a16="http://schemas.microsoft.com/office/drawing/2014/main" id="{A10CB8D8-EB37-474D-B1EA-2F6FA3301382}"/>
              </a:ext>
            </a:extLst>
          </p:cNvPr>
          <p:cNvSpPr/>
          <p:nvPr userDrawn="1"/>
        </p:nvSpPr>
        <p:spPr>
          <a:xfrm>
            <a:off x="0" y="591015"/>
            <a:ext cx="5999355" cy="1471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 </a:t>
            </a:r>
          </a:p>
        </p:txBody>
      </p:sp>
      <p:sp>
        <p:nvSpPr>
          <p:cNvPr id="2" name="Tittel 1">
            <a:extLst>
              <a:ext uri="{FF2B5EF4-FFF2-40B4-BE49-F238E27FC236}">
                <a16:creationId xmlns:a16="http://schemas.microsoft.com/office/drawing/2014/main" id="{CA967EFC-2386-C848-94FD-3267A9003B58}"/>
              </a:ext>
            </a:extLst>
          </p:cNvPr>
          <p:cNvSpPr>
            <a:spLocks noGrp="1"/>
          </p:cNvSpPr>
          <p:nvPr>
            <p:ph type="title"/>
          </p:nvPr>
        </p:nvSpPr>
        <p:spPr>
          <a:xfrm>
            <a:off x="742999" y="855832"/>
            <a:ext cx="4969788" cy="443431"/>
          </a:xfrm>
        </p:spPr>
        <p:txBody>
          <a:bodyPr anchor="t" anchorCtr="0">
            <a:normAutofit/>
          </a:bodyPr>
          <a:lstStyle>
            <a:lvl1pPr>
              <a:defRPr sz="2800" b="0"/>
            </a:lvl1pPr>
          </a:lstStyle>
          <a:p>
            <a:r>
              <a:rPr lang="en-US" smtClean="0"/>
              <a:t>Click to edit Master title style</a:t>
            </a:r>
            <a:endParaRPr lang="nb-NO" dirty="0"/>
          </a:p>
        </p:txBody>
      </p:sp>
      <p:sp>
        <p:nvSpPr>
          <p:cNvPr id="3" name="Plassholder for tekst 2">
            <a:extLst>
              <a:ext uri="{FF2B5EF4-FFF2-40B4-BE49-F238E27FC236}">
                <a16:creationId xmlns:a16="http://schemas.microsoft.com/office/drawing/2014/main" id="{1660EFD1-F55C-054C-B77B-279F33B1CCFA}"/>
              </a:ext>
            </a:extLst>
          </p:cNvPr>
          <p:cNvSpPr>
            <a:spLocks noGrp="1"/>
          </p:cNvSpPr>
          <p:nvPr>
            <p:ph type="body" idx="1"/>
          </p:nvPr>
        </p:nvSpPr>
        <p:spPr>
          <a:xfrm>
            <a:off x="742999" y="1329614"/>
            <a:ext cx="4969788" cy="443431"/>
          </a:xfrm>
        </p:spPr>
        <p:txBody>
          <a:bodyPr>
            <a:normAutofit/>
          </a:bodyPr>
          <a:lstStyle>
            <a:lvl1pPr marL="0" indent="0">
              <a:buNone/>
              <a:defRPr sz="2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30373226"/>
      </p:ext>
    </p:extLst>
  </p:cSld>
  <p:clrMapOvr>
    <a:masterClrMapping/>
  </p:clrMapOvr>
  <p:extLst>
    <p:ext uri="{DCECCB84-F9BA-43D5-87BE-67443E8EF086}">
      <p15:sldGuideLst xmlns:p15="http://schemas.microsoft.com/office/powerpoint/2012/main">
        <p15:guide id="1" pos="52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3FB120-643A-A24D-BFE1-F3302CC960D4}"/>
              </a:ext>
            </a:extLst>
          </p:cNvPr>
          <p:cNvSpPr>
            <a:spLocks noGrp="1"/>
          </p:cNvSpPr>
          <p:nvPr>
            <p:ph type="title"/>
          </p:nvPr>
        </p:nvSpPr>
        <p:spPr>
          <a:xfrm>
            <a:off x="737838" y="688295"/>
            <a:ext cx="10615961" cy="465591"/>
          </a:xfrm>
        </p:spPr>
        <p:txBody>
          <a:bodyPr anchor="t" anchorCtr="0"/>
          <a:lstStyle>
            <a:lvl1pPr algn="l">
              <a:defRPr/>
            </a:lvl1pPr>
          </a:lstStyle>
          <a:p>
            <a:r>
              <a:rPr lang="en-US" smtClean="0"/>
              <a:t>Click to edit Master title style</a:t>
            </a:r>
            <a:endParaRPr lang="nb-NO" dirty="0"/>
          </a:p>
        </p:txBody>
      </p:sp>
      <p:sp>
        <p:nvSpPr>
          <p:cNvPr id="3" name="Plassholder for innhold 2">
            <a:extLst>
              <a:ext uri="{FF2B5EF4-FFF2-40B4-BE49-F238E27FC236}">
                <a16:creationId xmlns:a16="http://schemas.microsoft.com/office/drawing/2014/main" id="{CCBA6BE2-05BD-6D46-A793-A98BB3D00C01}"/>
              </a:ext>
            </a:extLst>
          </p:cNvPr>
          <p:cNvSpPr>
            <a:spLocks noGrp="1"/>
          </p:cNvSpPr>
          <p:nvPr>
            <p:ph idx="1"/>
          </p:nvPr>
        </p:nvSpPr>
        <p:spPr>
          <a:xfrm>
            <a:off x="838200" y="1494264"/>
            <a:ext cx="10515600" cy="44275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Tree>
    <p:extLst>
      <p:ext uri="{BB962C8B-B14F-4D97-AF65-F5344CB8AC3E}">
        <p14:creationId xmlns:p14="http://schemas.microsoft.com/office/powerpoint/2010/main" val="493598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eside">
    <p:spTree>
      <p:nvGrpSpPr>
        <p:cNvPr id="1" name=""/>
        <p:cNvGrpSpPr/>
        <p:nvPr/>
      </p:nvGrpSpPr>
      <p:grpSpPr>
        <a:xfrm>
          <a:off x="0" y="0"/>
          <a:ext cx="0" cy="0"/>
          <a:chOff x="0" y="0"/>
          <a:chExt cx="0" cy="0"/>
        </a:xfrm>
      </p:grpSpPr>
      <p:sp>
        <p:nvSpPr>
          <p:cNvPr id="10" name="Tittel 1">
            <a:extLst>
              <a:ext uri="{FF2B5EF4-FFF2-40B4-BE49-F238E27FC236}">
                <a16:creationId xmlns:a16="http://schemas.microsoft.com/office/drawing/2014/main" id="{0036BD24-B0F0-1841-874B-509EC4502B72}"/>
              </a:ext>
            </a:extLst>
          </p:cNvPr>
          <p:cNvSpPr>
            <a:spLocks noGrp="1"/>
          </p:cNvSpPr>
          <p:nvPr>
            <p:ph type="title"/>
          </p:nvPr>
        </p:nvSpPr>
        <p:spPr>
          <a:xfrm>
            <a:off x="737704" y="688295"/>
            <a:ext cx="10515600" cy="465591"/>
          </a:xfrm>
        </p:spPr>
        <p:txBody>
          <a:bodyPr/>
          <a:lstStyle>
            <a:lvl1pPr algn="l">
              <a:defRPr/>
            </a:lvl1pPr>
          </a:lstStyle>
          <a:p>
            <a:r>
              <a:rPr lang="en-US" smtClean="0"/>
              <a:t>Click to edit Master title style</a:t>
            </a:r>
            <a:endParaRPr lang="nb-NO" dirty="0"/>
          </a:p>
        </p:txBody>
      </p:sp>
      <p:sp>
        <p:nvSpPr>
          <p:cNvPr id="11" name="Plassholder for bilde 2">
            <a:extLst>
              <a:ext uri="{FF2B5EF4-FFF2-40B4-BE49-F238E27FC236}">
                <a16:creationId xmlns:a16="http://schemas.microsoft.com/office/drawing/2014/main" id="{313A1464-3617-1D47-8839-E0442263727E}"/>
              </a:ext>
            </a:extLst>
          </p:cNvPr>
          <p:cNvSpPr>
            <a:spLocks noGrp="1"/>
          </p:cNvSpPr>
          <p:nvPr>
            <p:ph type="pic" idx="1"/>
          </p:nvPr>
        </p:nvSpPr>
        <p:spPr>
          <a:xfrm>
            <a:off x="847045" y="1496801"/>
            <a:ext cx="2862417" cy="371081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b-NO" dirty="0"/>
          </a:p>
        </p:txBody>
      </p:sp>
      <p:sp>
        <p:nvSpPr>
          <p:cNvPr id="12" name="Plassholder for bilde 2">
            <a:extLst>
              <a:ext uri="{FF2B5EF4-FFF2-40B4-BE49-F238E27FC236}">
                <a16:creationId xmlns:a16="http://schemas.microsoft.com/office/drawing/2014/main" id="{9C9CB362-F1F7-E241-8EB4-F17890CD5FF2}"/>
              </a:ext>
            </a:extLst>
          </p:cNvPr>
          <p:cNvSpPr>
            <a:spLocks noGrp="1"/>
          </p:cNvSpPr>
          <p:nvPr>
            <p:ph type="pic" idx="10"/>
          </p:nvPr>
        </p:nvSpPr>
        <p:spPr>
          <a:xfrm>
            <a:off x="8496782" y="1496801"/>
            <a:ext cx="2862417" cy="371081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b-NO" dirty="0"/>
          </a:p>
        </p:txBody>
      </p:sp>
      <p:sp>
        <p:nvSpPr>
          <p:cNvPr id="13" name="Plassholder for bilde 2">
            <a:extLst>
              <a:ext uri="{FF2B5EF4-FFF2-40B4-BE49-F238E27FC236}">
                <a16:creationId xmlns:a16="http://schemas.microsoft.com/office/drawing/2014/main" id="{6734BD89-B98D-DE41-90BE-464536171F27}"/>
              </a:ext>
            </a:extLst>
          </p:cNvPr>
          <p:cNvSpPr>
            <a:spLocks noGrp="1"/>
          </p:cNvSpPr>
          <p:nvPr>
            <p:ph type="pic" idx="11"/>
          </p:nvPr>
        </p:nvSpPr>
        <p:spPr>
          <a:xfrm>
            <a:off x="4593855" y="1496801"/>
            <a:ext cx="2862417" cy="371081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b-NO" dirty="0"/>
          </a:p>
        </p:txBody>
      </p:sp>
      <p:sp>
        <p:nvSpPr>
          <p:cNvPr id="16" name="Plassholder for tekst 2">
            <a:extLst>
              <a:ext uri="{FF2B5EF4-FFF2-40B4-BE49-F238E27FC236}">
                <a16:creationId xmlns:a16="http://schemas.microsoft.com/office/drawing/2014/main" id="{14C299F3-EBF7-5845-8899-1CB3ADD25441}"/>
              </a:ext>
            </a:extLst>
          </p:cNvPr>
          <p:cNvSpPr>
            <a:spLocks noGrp="1"/>
          </p:cNvSpPr>
          <p:nvPr>
            <p:ph type="body" idx="12"/>
          </p:nvPr>
        </p:nvSpPr>
        <p:spPr>
          <a:xfrm>
            <a:off x="839788" y="5307979"/>
            <a:ext cx="2862417" cy="758284"/>
          </a:xfrm>
        </p:spPr>
        <p:txBody>
          <a:bodyPr anchor="t" anchorCtr="0">
            <a:normAutofit/>
          </a:bodyPr>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Plassholder for tekst 2">
            <a:extLst>
              <a:ext uri="{FF2B5EF4-FFF2-40B4-BE49-F238E27FC236}">
                <a16:creationId xmlns:a16="http://schemas.microsoft.com/office/drawing/2014/main" id="{F32FF0DB-02E2-8B4A-BD32-6FCA575CD163}"/>
              </a:ext>
            </a:extLst>
          </p:cNvPr>
          <p:cNvSpPr>
            <a:spLocks noGrp="1"/>
          </p:cNvSpPr>
          <p:nvPr>
            <p:ph type="body" idx="13"/>
          </p:nvPr>
        </p:nvSpPr>
        <p:spPr>
          <a:xfrm>
            <a:off x="4586598" y="5307979"/>
            <a:ext cx="2862417" cy="758284"/>
          </a:xfrm>
        </p:spPr>
        <p:txBody>
          <a:bodyPr anchor="t" anchorCtr="0">
            <a:normAutofit/>
          </a:bodyPr>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Plassholder for tekst 2">
            <a:extLst>
              <a:ext uri="{FF2B5EF4-FFF2-40B4-BE49-F238E27FC236}">
                <a16:creationId xmlns:a16="http://schemas.microsoft.com/office/drawing/2014/main" id="{4E583165-97B3-D547-8704-69E1D08987E0}"/>
              </a:ext>
            </a:extLst>
          </p:cNvPr>
          <p:cNvSpPr>
            <a:spLocks noGrp="1"/>
          </p:cNvSpPr>
          <p:nvPr>
            <p:ph type="body" idx="14"/>
          </p:nvPr>
        </p:nvSpPr>
        <p:spPr>
          <a:xfrm>
            <a:off x="8489526" y="5307979"/>
            <a:ext cx="2862416" cy="758284"/>
          </a:xfrm>
        </p:spPr>
        <p:txBody>
          <a:bodyPr anchor="t" anchorCtr="0">
            <a:normAutofit/>
          </a:bodyPr>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226914286"/>
      </p:ext>
    </p:extLst>
  </p:cSld>
  <p:clrMapOvr>
    <a:masterClrMapping/>
  </p:clrMapOvr>
  <p:extLst>
    <p:ext uri="{DCECCB84-F9BA-43D5-87BE-67443E8EF086}">
      <p15:sldGuideLst xmlns:p15="http://schemas.microsoft.com/office/powerpoint/2012/main">
        <p15:guide id="1" pos="52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052E82-EB99-FD45-8415-C772F4506DF0}"/>
              </a:ext>
            </a:extLst>
          </p:cNvPr>
          <p:cNvSpPr>
            <a:spLocks noGrp="1"/>
          </p:cNvSpPr>
          <p:nvPr>
            <p:ph type="title"/>
          </p:nvPr>
        </p:nvSpPr>
        <p:spPr/>
        <p:txBody>
          <a:bodyPr/>
          <a:lstStyle/>
          <a:p>
            <a:r>
              <a:rPr lang="en-US" smtClean="0"/>
              <a:t>Click to edit Master title style</a:t>
            </a:r>
            <a:endParaRPr lang="nb-NO"/>
          </a:p>
        </p:txBody>
      </p:sp>
      <p:sp>
        <p:nvSpPr>
          <p:cNvPr id="3" name="Plassholder for innhold 2">
            <a:extLst>
              <a:ext uri="{FF2B5EF4-FFF2-40B4-BE49-F238E27FC236}">
                <a16:creationId xmlns:a16="http://schemas.microsoft.com/office/drawing/2014/main" id="{A0DC4C49-85AA-2844-9BCA-18E3AE6E3BDF}"/>
              </a:ext>
            </a:extLst>
          </p:cNvPr>
          <p:cNvSpPr>
            <a:spLocks noGrp="1"/>
          </p:cNvSpPr>
          <p:nvPr>
            <p:ph sz="half" idx="1"/>
          </p:nvPr>
        </p:nvSpPr>
        <p:spPr>
          <a:xfrm>
            <a:off x="838200" y="1496046"/>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4" name="Plassholder for innhold 3">
            <a:extLst>
              <a:ext uri="{FF2B5EF4-FFF2-40B4-BE49-F238E27FC236}">
                <a16:creationId xmlns:a16="http://schemas.microsoft.com/office/drawing/2014/main" id="{753090CC-3BD7-2E45-AADA-F68E1F868079}"/>
              </a:ext>
            </a:extLst>
          </p:cNvPr>
          <p:cNvSpPr>
            <a:spLocks noGrp="1"/>
          </p:cNvSpPr>
          <p:nvPr>
            <p:ph sz="half" idx="2"/>
          </p:nvPr>
        </p:nvSpPr>
        <p:spPr>
          <a:xfrm>
            <a:off x="6172200" y="1496046"/>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Tree>
    <p:extLst>
      <p:ext uri="{BB962C8B-B14F-4D97-AF65-F5344CB8AC3E}">
        <p14:creationId xmlns:p14="http://schemas.microsoft.com/office/powerpoint/2010/main" val="2510041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ell">
    <p:spTree>
      <p:nvGrpSpPr>
        <p:cNvPr id="1" name=""/>
        <p:cNvGrpSpPr/>
        <p:nvPr/>
      </p:nvGrpSpPr>
      <p:grpSpPr>
        <a:xfrm>
          <a:off x="0" y="0"/>
          <a:ext cx="0" cy="0"/>
          <a:chOff x="0" y="0"/>
          <a:chExt cx="0" cy="0"/>
        </a:xfrm>
      </p:grpSpPr>
      <p:sp>
        <p:nvSpPr>
          <p:cNvPr id="8" name="Plassholder for tabell 7">
            <a:extLst>
              <a:ext uri="{FF2B5EF4-FFF2-40B4-BE49-F238E27FC236}">
                <a16:creationId xmlns:a16="http://schemas.microsoft.com/office/drawing/2014/main" id="{E1C0DE98-4471-BC49-B5E8-6FF02864CA8A}"/>
              </a:ext>
            </a:extLst>
          </p:cNvPr>
          <p:cNvSpPr>
            <a:spLocks noGrp="1"/>
          </p:cNvSpPr>
          <p:nvPr>
            <p:ph type="tbl" sz="quarter" idx="10"/>
          </p:nvPr>
        </p:nvSpPr>
        <p:spPr>
          <a:xfrm>
            <a:off x="850939" y="1492022"/>
            <a:ext cx="10502860" cy="4371749"/>
          </a:xfrm>
          <a:noFill/>
        </p:spPr>
        <p:txBody>
          <a:bodyPr>
            <a:normAutofit/>
          </a:bodyPr>
          <a:lstStyle>
            <a:lvl1pPr>
              <a:defRPr sz="1200"/>
            </a:lvl1pPr>
          </a:lstStyle>
          <a:p>
            <a:r>
              <a:rPr lang="en-US" smtClean="0"/>
              <a:t>Click icon to add table</a:t>
            </a:r>
            <a:endParaRPr lang="nb-NO" dirty="0"/>
          </a:p>
        </p:txBody>
      </p:sp>
      <p:sp>
        <p:nvSpPr>
          <p:cNvPr id="3" name="Tittel 2">
            <a:extLst>
              <a:ext uri="{FF2B5EF4-FFF2-40B4-BE49-F238E27FC236}">
                <a16:creationId xmlns:a16="http://schemas.microsoft.com/office/drawing/2014/main" id="{823E96D4-9638-A448-A016-BC0FA32BCAA6}"/>
              </a:ext>
            </a:extLst>
          </p:cNvPr>
          <p:cNvSpPr>
            <a:spLocks noGrp="1"/>
          </p:cNvSpPr>
          <p:nvPr>
            <p:ph type="title"/>
          </p:nvPr>
        </p:nvSpPr>
        <p:spPr/>
        <p:txBody>
          <a:bodyPr/>
          <a:lstStyle/>
          <a:p>
            <a:r>
              <a:rPr lang="en-US" smtClean="0"/>
              <a:t>Click to edit Master title style</a:t>
            </a:r>
            <a:endParaRPr lang="nb-NO" dirty="0"/>
          </a:p>
        </p:txBody>
      </p:sp>
    </p:spTree>
    <p:extLst>
      <p:ext uri="{BB962C8B-B14F-4D97-AF65-F5344CB8AC3E}">
        <p14:creationId xmlns:p14="http://schemas.microsoft.com/office/powerpoint/2010/main" val="3605158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573F96EF-165D-5E40-93F5-643C7A2740A7}"/>
              </a:ext>
            </a:extLst>
          </p:cNvPr>
          <p:cNvPicPr>
            <a:picLocks noChangeAspect="1"/>
          </p:cNvPicPr>
          <p:nvPr userDrawn="1"/>
        </p:nvPicPr>
        <p:blipFill>
          <a:blip r:embed="rId2"/>
          <a:stretch>
            <a:fillRect/>
          </a:stretch>
        </p:blipFill>
        <p:spPr>
          <a:xfrm>
            <a:off x="3442186" y="2622489"/>
            <a:ext cx="5307628" cy="1280438"/>
          </a:xfrm>
          <a:prstGeom prst="rect">
            <a:avLst/>
          </a:prstGeom>
        </p:spPr>
      </p:pic>
      <p:sp>
        <p:nvSpPr>
          <p:cNvPr id="3" name="Rektangel 2">
            <a:extLst>
              <a:ext uri="{FF2B5EF4-FFF2-40B4-BE49-F238E27FC236}">
                <a16:creationId xmlns:a16="http://schemas.microsoft.com/office/drawing/2014/main" id="{1DB11937-7473-CD41-AE0D-E6975DC4C999}"/>
              </a:ext>
            </a:extLst>
          </p:cNvPr>
          <p:cNvSpPr/>
          <p:nvPr userDrawn="1"/>
        </p:nvSpPr>
        <p:spPr>
          <a:xfrm>
            <a:off x="10002253" y="6312568"/>
            <a:ext cx="1379621" cy="328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90406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FCE5C17-3755-6B46-9FA2-145D78EE3681}"/>
              </a:ext>
            </a:extLst>
          </p:cNvPr>
          <p:cNvSpPr>
            <a:spLocks noGrp="1"/>
          </p:cNvSpPr>
          <p:nvPr>
            <p:ph type="title"/>
          </p:nvPr>
        </p:nvSpPr>
        <p:spPr>
          <a:xfrm>
            <a:off x="737838" y="688295"/>
            <a:ext cx="10615961" cy="465591"/>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BAB898D9-7563-C849-8971-A3B9F24CED5E}"/>
              </a:ext>
            </a:extLst>
          </p:cNvPr>
          <p:cNvSpPr>
            <a:spLocks noGrp="1"/>
          </p:cNvSpPr>
          <p:nvPr>
            <p:ph type="body" idx="1"/>
          </p:nvPr>
        </p:nvSpPr>
        <p:spPr>
          <a:xfrm>
            <a:off x="845457" y="1493736"/>
            <a:ext cx="10515600" cy="4435347"/>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8" name="Bilde 7">
            <a:extLst>
              <a:ext uri="{FF2B5EF4-FFF2-40B4-BE49-F238E27FC236}">
                <a16:creationId xmlns:a16="http://schemas.microsoft.com/office/drawing/2014/main" id="{72047218-C525-0246-8EFF-CD40F5327B4D}"/>
              </a:ext>
            </a:extLst>
          </p:cNvPr>
          <p:cNvPicPr>
            <a:picLocks noChangeAspect="1"/>
          </p:cNvPicPr>
          <p:nvPr userDrawn="1"/>
        </p:nvPicPr>
        <p:blipFill>
          <a:blip r:embed="rId8"/>
          <a:stretch>
            <a:fillRect/>
          </a:stretch>
        </p:blipFill>
        <p:spPr>
          <a:xfrm>
            <a:off x="10018585" y="6326484"/>
            <a:ext cx="1378615" cy="332584"/>
          </a:xfrm>
          <a:prstGeom prst="rect">
            <a:avLst/>
          </a:prstGeom>
        </p:spPr>
      </p:pic>
      <p:cxnSp>
        <p:nvCxnSpPr>
          <p:cNvPr id="10" name="Rett linje 9">
            <a:extLst>
              <a:ext uri="{FF2B5EF4-FFF2-40B4-BE49-F238E27FC236}">
                <a16:creationId xmlns:a16="http://schemas.microsoft.com/office/drawing/2014/main" id="{A520D59D-5A8A-8A4E-A5BE-BCBEC04A4E84}"/>
              </a:ext>
            </a:extLst>
          </p:cNvPr>
          <p:cNvCxnSpPr>
            <a:cxnSpLocks/>
          </p:cNvCxnSpPr>
          <p:nvPr userDrawn="1"/>
        </p:nvCxnSpPr>
        <p:spPr>
          <a:xfrm>
            <a:off x="838200" y="6194064"/>
            <a:ext cx="10515600" cy="0"/>
          </a:xfrm>
          <a:prstGeom prst="line">
            <a:avLst/>
          </a:prstGeom>
          <a:ln w="38100">
            <a:solidFill>
              <a:srgbClr val="3B71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365940"/>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49"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28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userDrawn="1">
          <p15:clr>
            <a:srgbClr val="F26B43"/>
          </p15:clr>
        </p15:guide>
        <p15:guide id="2" orient="horz" pos="93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www.ema.europa.eu/en/documents/scientific-guideline/international-conference-harmonisation-technical-requirements-registration-pharmaceuticals-human-use_en-26.pdf"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mailto:post@legemiddelverket.no" TargetMode="External"/><Relationship Id="rId2" Type="http://schemas.openxmlformats.org/officeDocument/2006/relationships/hyperlink" Target="https://legemiddelverket.no/Documents/Godkjenning/Klinisk%20utpr%C3%B8ving/%C3%85rsrapport-KLUT%20v5.1%2026%20juni%202015.docx"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64AF89-C354-8446-A735-AE6D956F235A}"/>
              </a:ext>
            </a:extLst>
          </p:cNvPr>
          <p:cNvSpPr>
            <a:spLocks noGrp="1"/>
          </p:cNvSpPr>
          <p:nvPr>
            <p:ph type="title"/>
          </p:nvPr>
        </p:nvSpPr>
        <p:spPr/>
        <p:txBody>
          <a:bodyPr>
            <a:normAutofit fontScale="90000"/>
          </a:bodyPr>
          <a:lstStyle/>
          <a:p>
            <a:r>
              <a:rPr lang="nb-NO" b="1" dirty="0" smtClean="0"/>
              <a:t>Pharmacovigilance </a:t>
            </a:r>
            <a:br>
              <a:rPr lang="nb-NO" b="1" dirty="0" smtClean="0"/>
            </a:br>
            <a:r>
              <a:rPr lang="nb-NO" b="1" dirty="0" smtClean="0"/>
              <a:t>in Clinical Trials</a:t>
            </a:r>
            <a:endParaRPr lang="nb-NO" b="1" dirty="0"/>
          </a:p>
        </p:txBody>
      </p:sp>
      <p:sp>
        <p:nvSpPr>
          <p:cNvPr id="4" name="TextBox 3"/>
          <p:cNvSpPr txBox="1"/>
          <p:nvPr/>
        </p:nvSpPr>
        <p:spPr>
          <a:xfrm>
            <a:off x="485192" y="6316824"/>
            <a:ext cx="2024743" cy="307777"/>
          </a:xfrm>
          <a:prstGeom prst="rect">
            <a:avLst/>
          </a:prstGeom>
          <a:noFill/>
        </p:spPr>
        <p:txBody>
          <a:bodyPr wrap="square" rtlCol="0">
            <a:spAutoFit/>
          </a:bodyPr>
          <a:lstStyle/>
          <a:p>
            <a:pPr algn="l"/>
            <a:r>
              <a:rPr lang="nb-NO" sz="1400" dirty="0" smtClean="0">
                <a:latin typeface="Trebuchet MS" panose="020B0603020202020204" pitchFamily="34" charset="0"/>
              </a:rPr>
              <a:t>Version </a:t>
            </a:r>
            <a:r>
              <a:rPr lang="nb-NO" sz="1400" dirty="0" smtClean="0">
                <a:latin typeface="Trebuchet MS" panose="020B0603020202020204" pitchFamily="34" charset="0"/>
              </a:rPr>
              <a:t>02 </a:t>
            </a:r>
            <a:r>
              <a:rPr lang="nb-NO" sz="1400" dirty="0" err="1" smtClean="0">
                <a:latin typeface="Trebuchet MS" panose="020B0603020202020204" pitchFamily="34" charset="0"/>
              </a:rPr>
              <a:t>Feb</a:t>
            </a:r>
            <a:r>
              <a:rPr lang="nb-NO" sz="1400" dirty="0" smtClean="0">
                <a:latin typeface="Trebuchet MS" panose="020B0603020202020204" pitchFamily="34" charset="0"/>
              </a:rPr>
              <a:t> </a:t>
            </a:r>
            <a:r>
              <a:rPr lang="nb-NO" sz="1400" dirty="0" smtClean="0">
                <a:latin typeface="Trebuchet MS" panose="020B0603020202020204" pitchFamily="34" charset="0"/>
              </a:rPr>
              <a:t>2022</a:t>
            </a:r>
            <a:endParaRPr lang="nb-NO" sz="1400" dirty="0">
              <a:latin typeface="Trebuchet MS" panose="020B0603020202020204" pitchFamily="34" charset="0"/>
            </a:endParaRPr>
          </a:p>
        </p:txBody>
      </p:sp>
    </p:spTree>
    <p:extLst>
      <p:ext uri="{BB962C8B-B14F-4D97-AF65-F5344CB8AC3E}">
        <p14:creationId xmlns:p14="http://schemas.microsoft.com/office/powerpoint/2010/main" val="2316831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is Pharmacovigilance</a:t>
            </a:r>
            <a:r>
              <a:rPr lang="en-GB" baseline="30000" dirty="0"/>
              <a:t>*</a:t>
            </a:r>
            <a:r>
              <a:rPr lang="en-GB" dirty="0"/>
              <a:t>?</a:t>
            </a:r>
            <a:endParaRPr lang="nb-NO" dirty="0"/>
          </a:p>
        </p:txBody>
      </p:sp>
      <p:sp>
        <p:nvSpPr>
          <p:cNvPr id="3" name="Content Placeholder 2"/>
          <p:cNvSpPr>
            <a:spLocks noGrp="1"/>
          </p:cNvSpPr>
          <p:nvPr>
            <p:ph idx="1"/>
          </p:nvPr>
        </p:nvSpPr>
        <p:spPr/>
        <p:txBody>
          <a:bodyPr/>
          <a:lstStyle/>
          <a:p>
            <a:r>
              <a:rPr lang="en-US" sz="1800" dirty="0"/>
              <a:t>Science and activities relating to the detection, assessment, understanding and prevention of adverse effects or any other medicine-related problem.</a:t>
            </a:r>
          </a:p>
          <a:p>
            <a:endParaRPr lang="en-US" sz="1800" dirty="0"/>
          </a:p>
          <a:p>
            <a:r>
              <a:rPr lang="en-US" sz="1800" dirty="0"/>
              <a:t>In line with this general definition, underlying objectives of pharmacovigilance in accordance with the applicable EU legislation  are:</a:t>
            </a:r>
          </a:p>
          <a:p>
            <a:pPr lvl="1"/>
            <a:r>
              <a:rPr lang="en-US" sz="1400" dirty="0"/>
              <a:t>preventing harm from adverse reactions in humans arising from the use of </a:t>
            </a:r>
            <a:r>
              <a:rPr lang="en-US" sz="1400" dirty="0" err="1"/>
              <a:t>authorised</a:t>
            </a:r>
            <a:r>
              <a:rPr lang="en-US" sz="1400" dirty="0"/>
              <a:t> medicinal products within or outside the terms of marketing </a:t>
            </a:r>
            <a:r>
              <a:rPr lang="en-US" sz="1400" dirty="0" err="1"/>
              <a:t>authorisation</a:t>
            </a:r>
            <a:r>
              <a:rPr lang="en-US" sz="1400" dirty="0"/>
              <a:t> or from occupational exposure; and</a:t>
            </a:r>
          </a:p>
          <a:p>
            <a:pPr lvl="1"/>
            <a:r>
              <a:rPr lang="en-US" sz="1400" dirty="0"/>
              <a:t>promoting the safe and effective use of medicinal products, in particular through providing timely information about the safety of medicinal products to patients, healthcare professionals and the public.</a:t>
            </a:r>
          </a:p>
          <a:p>
            <a:r>
              <a:rPr lang="en-US" sz="1800" dirty="0"/>
              <a:t>Pharmacovigilance is therefore an activity contributing to the protection of patients’ and public health.</a:t>
            </a:r>
            <a:endParaRPr lang="en-GB" dirty="0"/>
          </a:p>
          <a:p>
            <a:endParaRPr lang="nb-NO" dirty="0"/>
          </a:p>
        </p:txBody>
      </p:sp>
      <p:sp>
        <p:nvSpPr>
          <p:cNvPr id="4" name="TextBox 1"/>
          <p:cNvSpPr txBox="1">
            <a:spLocks noChangeArrowheads="1"/>
          </p:cNvSpPr>
          <p:nvPr/>
        </p:nvSpPr>
        <p:spPr bwMode="auto">
          <a:xfrm>
            <a:off x="714374" y="6195252"/>
            <a:ext cx="7153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a:r>
              <a:rPr lang="nb-NO" sz="1400" dirty="0"/>
              <a:t>* </a:t>
            </a:r>
            <a:r>
              <a:rPr lang="nb-NO" sz="1200" dirty="0">
                <a:latin typeface="Trebuchet MS" panose="020B0603020202020204" pitchFamily="34" charset="0"/>
              </a:rPr>
              <a:t>As per </a:t>
            </a:r>
            <a:r>
              <a:rPr lang="en-US" sz="1200" dirty="0">
                <a:latin typeface="Trebuchet MS" panose="020B0603020202020204" pitchFamily="34" charset="0"/>
              </a:rPr>
              <a:t>Guideline on good pharmacovigilance practices (GVP) – Annex I EMA/876333/2011 Rev. 1</a:t>
            </a:r>
            <a:endParaRPr lang="nb-NO" sz="1200" dirty="0">
              <a:latin typeface="Trebuchet MS" panose="020B0603020202020204" pitchFamily="34" charset="0"/>
            </a:endParaRPr>
          </a:p>
        </p:txBody>
      </p:sp>
    </p:spTree>
    <p:extLst>
      <p:ext uri="{BB962C8B-B14F-4D97-AF65-F5344CB8AC3E}">
        <p14:creationId xmlns:p14="http://schemas.microsoft.com/office/powerpoint/2010/main" val="527803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Pharmacovigilance includes:</a:t>
            </a:r>
            <a:endParaRPr lang="nb-NO" dirty="0"/>
          </a:p>
        </p:txBody>
      </p:sp>
      <p:sp>
        <p:nvSpPr>
          <p:cNvPr id="3" name="Content Placeholder 2"/>
          <p:cNvSpPr>
            <a:spLocks noGrp="1"/>
          </p:cNvSpPr>
          <p:nvPr>
            <p:ph idx="1"/>
          </p:nvPr>
        </p:nvSpPr>
        <p:spPr/>
        <p:txBody>
          <a:bodyPr/>
          <a:lstStyle/>
          <a:p>
            <a:r>
              <a:rPr lang="en-US" dirty="0"/>
              <a:t>Adverse drug reactions</a:t>
            </a:r>
          </a:p>
          <a:p>
            <a:r>
              <a:rPr lang="en-US" dirty="0"/>
              <a:t>Interactions with other medicinal products</a:t>
            </a:r>
          </a:p>
          <a:p>
            <a:r>
              <a:rPr lang="en-US" dirty="0"/>
              <a:t>New effects of a medicinal product</a:t>
            </a:r>
          </a:p>
          <a:p>
            <a:r>
              <a:rPr lang="en-US" dirty="0"/>
              <a:t>Lack of efficacy of medicinal product</a:t>
            </a:r>
          </a:p>
          <a:p>
            <a:r>
              <a:rPr lang="en-US" dirty="0"/>
              <a:t>Misuse</a:t>
            </a:r>
          </a:p>
          <a:p>
            <a:r>
              <a:rPr lang="en-US" dirty="0"/>
              <a:t>Dependence, abuse</a:t>
            </a:r>
          </a:p>
          <a:p>
            <a:endParaRPr lang="nb-NO" dirty="0"/>
          </a:p>
        </p:txBody>
      </p:sp>
    </p:spTree>
    <p:extLst>
      <p:ext uri="{BB962C8B-B14F-4D97-AF65-F5344CB8AC3E}">
        <p14:creationId xmlns:p14="http://schemas.microsoft.com/office/powerpoint/2010/main" val="961521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err="1"/>
              <a:t>Steps</a:t>
            </a:r>
            <a:r>
              <a:rPr lang="nb-NO" dirty="0"/>
              <a:t> </a:t>
            </a:r>
            <a:r>
              <a:rPr lang="nb-NO" dirty="0" err="1"/>
              <a:t>of</a:t>
            </a:r>
            <a:r>
              <a:rPr lang="nb-NO" dirty="0"/>
              <a:t> Pharmacovigilance</a:t>
            </a:r>
          </a:p>
        </p:txBody>
      </p:sp>
      <p:sp>
        <p:nvSpPr>
          <p:cNvPr id="3" name="Content Placeholder 2"/>
          <p:cNvSpPr>
            <a:spLocks noGrp="1"/>
          </p:cNvSpPr>
          <p:nvPr>
            <p:ph idx="1"/>
          </p:nvPr>
        </p:nvSpPr>
        <p:spPr/>
        <p:txBody>
          <a:bodyPr/>
          <a:lstStyle/>
          <a:p>
            <a:r>
              <a:rPr lang="nb-NO" dirty="0" err="1"/>
              <a:t>Detection</a:t>
            </a:r>
            <a:endParaRPr lang="nb-NO" dirty="0"/>
          </a:p>
          <a:p>
            <a:r>
              <a:rPr lang="nb-NO" dirty="0" err="1"/>
              <a:t>Assessment</a:t>
            </a:r>
            <a:endParaRPr lang="nb-NO" dirty="0"/>
          </a:p>
          <a:p>
            <a:r>
              <a:rPr lang="nb-NO" dirty="0" err="1"/>
              <a:t>Understanding</a:t>
            </a:r>
            <a:endParaRPr lang="nb-NO" dirty="0"/>
          </a:p>
          <a:p>
            <a:r>
              <a:rPr lang="nb-NO" dirty="0" err="1"/>
              <a:t>Prevention</a:t>
            </a:r>
            <a:endParaRPr lang="nb-NO" dirty="0"/>
          </a:p>
          <a:p>
            <a:endParaRPr lang="nb-NO" dirty="0"/>
          </a:p>
        </p:txBody>
      </p:sp>
      <p:pic>
        <p:nvPicPr>
          <p:cNvPr id="4" name="Picture 3" descr="C:\Users\blajac\AppData\Local\Microsoft\Windows\Temporary Internet Files\Content.IE5\KEKWS6MK\dglxasset[2].jpg"/>
          <p:cNvPicPr>
            <a:picLocks noChangeAspect="1" noChangeArrowheads="1"/>
          </p:cNvPicPr>
          <p:nvPr/>
        </p:nvPicPr>
        <p:blipFill>
          <a:blip r:embed="rId2">
            <a:extLst>
              <a:ext uri="{28A0092B-C50C-407E-A947-70E740481C1C}">
                <a14:useLocalDpi xmlns:a14="http://schemas.microsoft.com/office/drawing/2010/main" val="0"/>
              </a:ext>
            </a:extLst>
          </a:blip>
          <a:srcRect l="18446" r="20064"/>
          <a:stretch>
            <a:fillRect/>
          </a:stretch>
        </p:blipFill>
        <p:spPr bwMode="auto">
          <a:xfrm>
            <a:off x="10442848" y="-70340"/>
            <a:ext cx="1749152" cy="626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0670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a:t>Definitions</a:t>
            </a:r>
          </a:p>
        </p:txBody>
      </p:sp>
      <p:sp>
        <p:nvSpPr>
          <p:cNvPr id="3" name="Content Placeholder 2"/>
          <p:cNvSpPr>
            <a:spLocks noGrp="1"/>
          </p:cNvSpPr>
          <p:nvPr>
            <p:ph idx="1"/>
          </p:nvPr>
        </p:nvSpPr>
        <p:spPr/>
        <p:txBody>
          <a:bodyPr/>
          <a:lstStyle/>
          <a:p>
            <a:r>
              <a:rPr lang="nb-NO" dirty="0" err="1"/>
              <a:t>Adverse</a:t>
            </a:r>
            <a:r>
              <a:rPr lang="nb-NO" dirty="0"/>
              <a:t> </a:t>
            </a:r>
            <a:r>
              <a:rPr lang="nb-NO" dirty="0" err="1"/>
              <a:t>Event</a:t>
            </a:r>
            <a:r>
              <a:rPr lang="nb-NO" dirty="0"/>
              <a:t> (AE)</a:t>
            </a:r>
          </a:p>
          <a:p>
            <a:r>
              <a:rPr lang="nb-NO" dirty="0" err="1"/>
              <a:t>Adverse</a:t>
            </a:r>
            <a:r>
              <a:rPr lang="nb-NO" dirty="0"/>
              <a:t> Drug </a:t>
            </a:r>
            <a:r>
              <a:rPr lang="nb-NO" dirty="0" err="1"/>
              <a:t>Reaction</a:t>
            </a:r>
            <a:r>
              <a:rPr lang="nb-NO" dirty="0"/>
              <a:t> (ADR)</a:t>
            </a:r>
          </a:p>
          <a:p>
            <a:r>
              <a:rPr lang="nb-NO" dirty="0" err="1"/>
              <a:t>Serious</a:t>
            </a:r>
            <a:r>
              <a:rPr lang="nb-NO" dirty="0"/>
              <a:t> </a:t>
            </a:r>
            <a:r>
              <a:rPr lang="nb-NO" dirty="0" err="1"/>
              <a:t>Adverse</a:t>
            </a:r>
            <a:r>
              <a:rPr lang="nb-NO" dirty="0"/>
              <a:t> </a:t>
            </a:r>
            <a:r>
              <a:rPr lang="nb-NO" dirty="0" err="1"/>
              <a:t>Event</a:t>
            </a:r>
            <a:r>
              <a:rPr lang="nb-NO" dirty="0"/>
              <a:t> (SAE)</a:t>
            </a:r>
          </a:p>
          <a:p>
            <a:r>
              <a:rPr lang="nb-NO" dirty="0" err="1"/>
              <a:t>Serious</a:t>
            </a:r>
            <a:r>
              <a:rPr lang="nb-NO" dirty="0"/>
              <a:t> </a:t>
            </a:r>
            <a:r>
              <a:rPr lang="nb-NO" dirty="0" err="1"/>
              <a:t>Adverse</a:t>
            </a:r>
            <a:r>
              <a:rPr lang="nb-NO" dirty="0"/>
              <a:t> Drug </a:t>
            </a:r>
            <a:r>
              <a:rPr lang="nb-NO" dirty="0" err="1"/>
              <a:t>Reaction</a:t>
            </a:r>
            <a:r>
              <a:rPr lang="nb-NO" dirty="0"/>
              <a:t> (SADR)</a:t>
            </a:r>
          </a:p>
          <a:p>
            <a:r>
              <a:rPr lang="nb-NO" dirty="0"/>
              <a:t>Reference Safety Information (RSI)</a:t>
            </a:r>
          </a:p>
          <a:p>
            <a:r>
              <a:rPr lang="nb-NO" dirty="0" err="1"/>
              <a:t>Suspected</a:t>
            </a:r>
            <a:r>
              <a:rPr lang="nb-NO" dirty="0"/>
              <a:t> </a:t>
            </a:r>
            <a:r>
              <a:rPr lang="nb-NO" dirty="0" err="1"/>
              <a:t>Unexpected</a:t>
            </a:r>
            <a:r>
              <a:rPr lang="nb-NO" dirty="0"/>
              <a:t> </a:t>
            </a:r>
            <a:r>
              <a:rPr lang="nb-NO" dirty="0" err="1"/>
              <a:t>Serious</a:t>
            </a:r>
            <a:r>
              <a:rPr lang="nb-NO" dirty="0"/>
              <a:t> </a:t>
            </a:r>
            <a:r>
              <a:rPr lang="nb-NO" dirty="0" err="1"/>
              <a:t>Adverse</a:t>
            </a:r>
            <a:r>
              <a:rPr lang="nb-NO" dirty="0"/>
              <a:t> </a:t>
            </a:r>
            <a:r>
              <a:rPr lang="nb-NO" dirty="0" err="1"/>
              <a:t>Reaction</a:t>
            </a:r>
            <a:r>
              <a:rPr lang="nb-NO" dirty="0"/>
              <a:t> (SUSAR)</a:t>
            </a:r>
          </a:p>
          <a:p>
            <a:endParaRPr lang="nb-NO" dirty="0"/>
          </a:p>
        </p:txBody>
      </p:sp>
    </p:spTree>
    <p:extLst>
      <p:ext uri="{BB962C8B-B14F-4D97-AF65-F5344CB8AC3E}">
        <p14:creationId xmlns:p14="http://schemas.microsoft.com/office/powerpoint/2010/main" val="653240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Adverse Event (AE)</a:t>
            </a:r>
            <a:endParaRPr lang="nb-NO" dirty="0"/>
          </a:p>
        </p:txBody>
      </p:sp>
      <p:sp>
        <p:nvSpPr>
          <p:cNvPr id="3" name="Content Placeholder 2"/>
          <p:cNvSpPr>
            <a:spLocks noGrp="1"/>
          </p:cNvSpPr>
          <p:nvPr>
            <p:ph idx="1"/>
          </p:nvPr>
        </p:nvSpPr>
        <p:spPr/>
        <p:txBody>
          <a:bodyPr/>
          <a:lstStyle/>
          <a:p>
            <a:r>
              <a:rPr lang="en-US" u="sng" dirty="0"/>
              <a:t>Any</a:t>
            </a:r>
            <a:r>
              <a:rPr lang="en-US" dirty="0"/>
              <a:t> untoward medical occurrence in a patient or clinical trial subject administered a medicinal product and which </a:t>
            </a:r>
            <a:r>
              <a:rPr lang="en-US" u="sng" dirty="0"/>
              <a:t>does not necessarily have a causal relationship</a:t>
            </a:r>
            <a:r>
              <a:rPr lang="en-US" dirty="0"/>
              <a:t> with this treatment </a:t>
            </a:r>
            <a:r>
              <a:rPr lang="en-US" sz="1800" dirty="0"/>
              <a:t>[Dir 2001/20/EC Art 2(m)]</a:t>
            </a:r>
            <a:r>
              <a:rPr lang="en-US" dirty="0"/>
              <a:t>.</a:t>
            </a:r>
          </a:p>
          <a:p>
            <a:r>
              <a:rPr lang="en-US" dirty="0"/>
              <a:t>An adverse event can therefore be any </a:t>
            </a:r>
            <a:r>
              <a:rPr lang="en-US" dirty="0" err="1"/>
              <a:t>unfavourable</a:t>
            </a:r>
            <a:r>
              <a:rPr lang="en-US" dirty="0"/>
              <a:t> and unintended sign (e.g. an abnormal laboratory finding), symptom, or disease </a:t>
            </a:r>
            <a:r>
              <a:rPr lang="en-US" u="sng" dirty="0"/>
              <a:t>temporally associated </a:t>
            </a:r>
            <a:r>
              <a:rPr lang="en-US" dirty="0"/>
              <a:t>with the use of a medicinal product, whether or not considered related to the medicinal product.</a:t>
            </a:r>
            <a:endParaRPr lang="en-GB" dirty="0"/>
          </a:p>
          <a:p>
            <a:endParaRPr lang="nb-NO" dirty="0"/>
          </a:p>
        </p:txBody>
      </p:sp>
    </p:spTree>
    <p:extLst>
      <p:ext uri="{BB962C8B-B14F-4D97-AF65-F5344CB8AC3E}">
        <p14:creationId xmlns:p14="http://schemas.microsoft.com/office/powerpoint/2010/main" val="3330288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err="1"/>
              <a:t>Adverse</a:t>
            </a:r>
            <a:r>
              <a:rPr lang="nb-NO" dirty="0"/>
              <a:t> Drug </a:t>
            </a:r>
            <a:r>
              <a:rPr lang="nb-NO" dirty="0" err="1"/>
              <a:t>Reaction</a:t>
            </a:r>
            <a:r>
              <a:rPr lang="nb-NO" dirty="0"/>
              <a:t>*?</a:t>
            </a:r>
          </a:p>
        </p:txBody>
      </p:sp>
      <p:sp>
        <p:nvSpPr>
          <p:cNvPr id="3" name="Content Placeholder 2"/>
          <p:cNvSpPr>
            <a:spLocks noGrp="1"/>
          </p:cNvSpPr>
          <p:nvPr>
            <p:ph idx="1"/>
          </p:nvPr>
        </p:nvSpPr>
        <p:spPr/>
        <p:txBody>
          <a:bodyPr/>
          <a:lstStyle/>
          <a:p>
            <a:r>
              <a:rPr lang="en-US" dirty="0"/>
              <a:t>A response to a medicinal product which is noxious and unintended</a:t>
            </a:r>
          </a:p>
          <a:p>
            <a:r>
              <a:rPr lang="en-US" dirty="0"/>
              <a:t>Response in this context means that a </a:t>
            </a:r>
            <a:r>
              <a:rPr lang="en-US" u="sng" dirty="0"/>
              <a:t>causal relationship</a:t>
            </a:r>
            <a:r>
              <a:rPr lang="en-US" dirty="0"/>
              <a:t> between a medicinal product and an adverse event is at least a </a:t>
            </a:r>
            <a:r>
              <a:rPr lang="en-US" u="sng" dirty="0"/>
              <a:t>reasonable possibility</a:t>
            </a:r>
          </a:p>
          <a:p>
            <a:endParaRPr lang="en-US" u="sng" dirty="0"/>
          </a:p>
          <a:p>
            <a:endParaRPr lang="en-US" u="sng" dirty="0"/>
          </a:p>
          <a:p>
            <a:pPr marL="0" indent="0">
              <a:buNone/>
            </a:pPr>
            <a:r>
              <a:rPr lang="en-US" sz="2000" dirty="0"/>
              <a:t>* A.k.a. Adverse reaction, Adverse effect, Suspected adverse (drug) reaction, Undesirable effect</a:t>
            </a:r>
          </a:p>
          <a:p>
            <a:endParaRPr lang="nb-NO" dirty="0"/>
          </a:p>
        </p:txBody>
      </p:sp>
    </p:spTree>
    <p:extLst>
      <p:ext uri="{BB962C8B-B14F-4D97-AF65-F5344CB8AC3E}">
        <p14:creationId xmlns:p14="http://schemas.microsoft.com/office/powerpoint/2010/main" val="1445363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AE vs ADR</a:t>
            </a:r>
            <a:endParaRPr lang="nb-NO" dirty="0"/>
          </a:p>
        </p:txBody>
      </p:sp>
      <p:sp>
        <p:nvSpPr>
          <p:cNvPr id="3" name="Content Placeholder 2"/>
          <p:cNvSpPr>
            <a:spLocks noGrp="1"/>
          </p:cNvSpPr>
          <p:nvPr>
            <p:ph idx="1"/>
          </p:nvPr>
        </p:nvSpPr>
        <p:spPr/>
        <p:txBody>
          <a:bodyPr/>
          <a:lstStyle/>
          <a:p>
            <a:pPr marL="0" indent="0" algn="r">
              <a:buNone/>
            </a:pPr>
            <a:r>
              <a:rPr lang="nb-NO" dirty="0" smtClean="0">
                <a:latin typeface="Trebuchet MS" panose="020B0603020202020204" pitchFamily="34" charset="0"/>
              </a:rPr>
              <a:t>				</a:t>
            </a:r>
          </a:p>
          <a:p>
            <a:pPr marL="0" indent="0" algn="r">
              <a:buNone/>
            </a:pPr>
            <a:endParaRPr lang="nb-NO" dirty="0">
              <a:latin typeface="Trebuchet MS" panose="020B0603020202020204" pitchFamily="34" charset="0"/>
            </a:endParaRPr>
          </a:p>
          <a:p>
            <a:pPr marL="0" indent="0" algn="r">
              <a:buNone/>
            </a:pPr>
            <a:endParaRPr lang="nb-NO" dirty="0" smtClean="0">
              <a:latin typeface="Trebuchet MS" panose="020B0603020202020204" pitchFamily="34" charset="0"/>
            </a:endParaRPr>
          </a:p>
          <a:p>
            <a:pPr marL="0" indent="0" algn="r">
              <a:buNone/>
            </a:pPr>
            <a:r>
              <a:rPr lang="nb-NO" dirty="0">
                <a:latin typeface="Trebuchet MS" panose="020B0603020202020204" pitchFamily="34" charset="0"/>
              </a:rPr>
              <a:t>	</a:t>
            </a:r>
            <a:r>
              <a:rPr lang="nb-NO" dirty="0" smtClean="0">
                <a:latin typeface="Trebuchet MS" panose="020B0603020202020204" pitchFamily="34" charset="0"/>
              </a:rPr>
              <a:t>		If </a:t>
            </a:r>
            <a:r>
              <a:rPr lang="nb-NO" dirty="0" err="1">
                <a:latin typeface="Trebuchet MS" panose="020B0603020202020204" pitchFamily="34" charset="0"/>
              </a:rPr>
              <a:t>the</a:t>
            </a:r>
            <a:r>
              <a:rPr lang="nb-NO" dirty="0">
                <a:latin typeface="Trebuchet MS" panose="020B0603020202020204" pitchFamily="34" charset="0"/>
              </a:rPr>
              <a:t> AE is </a:t>
            </a:r>
            <a:r>
              <a:rPr lang="nb-NO" dirty="0" err="1">
                <a:latin typeface="Trebuchet MS" panose="020B0603020202020204" pitchFamily="34" charset="0"/>
              </a:rPr>
              <a:t>considered</a:t>
            </a:r>
            <a:r>
              <a:rPr lang="nb-NO" dirty="0">
                <a:latin typeface="Trebuchet MS" panose="020B0603020202020204" pitchFamily="34" charset="0"/>
              </a:rPr>
              <a:t> </a:t>
            </a:r>
            <a:r>
              <a:rPr lang="nb-NO" dirty="0" err="1">
                <a:latin typeface="Trebuchet MS" panose="020B0603020202020204" pitchFamily="34" charset="0"/>
              </a:rPr>
              <a:t>related</a:t>
            </a:r>
            <a:r>
              <a:rPr lang="nb-NO" dirty="0">
                <a:latin typeface="Trebuchet MS" panose="020B0603020202020204" pitchFamily="34" charset="0"/>
              </a:rPr>
              <a:t> to </a:t>
            </a:r>
            <a:r>
              <a:rPr lang="nb-NO" dirty="0" err="1">
                <a:latin typeface="Trebuchet MS" panose="020B0603020202020204" pitchFamily="34" charset="0"/>
              </a:rPr>
              <a:t>the</a:t>
            </a:r>
            <a:r>
              <a:rPr lang="nb-NO" dirty="0">
                <a:latin typeface="Trebuchet MS" panose="020B0603020202020204" pitchFamily="34" charset="0"/>
              </a:rPr>
              <a:t> </a:t>
            </a:r>
            <a:r>
              <a:rPr lang="nb-NO" dirty="0" err="1">
                <a:latin typeface="Trebuchet MS" panose="020B0603020202020204" pitchFamily="34" charset="0"/>
              </a:rPr>
              <a:t>medicinal</a:t>
            </a:r>
            <a:r>
              <a:rPr lang="nb-NO" dirty="0">
                <a:latin typeface="Trebuchet MS" panose="020B0603020202020204" pitchFamily="34" charset="0"/>
              </a:rPr>
              <a:t> </a:t>
            </a:r>
            <a:r>
              <a:rPr lang="nb-NO" dirty="0" err="1">
                <a:latin typeface="Trebuchet MS" panose="020B0603020202020204" pitchFamily="34" charset="0"/>
              </a:rPr>
              <a:t>product</a:t>
            </a:r>
            <a:r>
              <a:rPr lang="nb-NO" dirty="0">
                <a:latin typeface="Trebuchet MS" panose="020B0603020202020204" pitchFamily="34" charset="0"/>
              </a:rPr>
              <a:t>, it is </a:t>
            </a:r>
            <a:r>
              <a:rPr lang="nb-NO" dirty="0" err="1">
                <a:latin typeface="Trebuchet MS" panose="020B0603020202020204" pitchFamily="34" charset="0"/>
              </a:rPr>
              <a:t>called</a:t>
            </a:r>
            <a:r>
              <a:rPr lang="nb-NO" dirty="0">
                <a:latin typeface="Trebuchet MS" panose="020B0603020202020204" pitchFamily="34" charset="0"/>
              </a:rPr>
              <a:t> an </a:t>
            </a:r>
            <a:r>
              <a:rPr lang="nb-NO" dirty="0" err="1">
                <a:latin typeface="Trebuchet MS" panose="020B0603020202020204" pitchFamily="34" charset="0"/>
              </a:rPr>
              <a:t>adverse</a:t>
            </a:r>
            <a:r>
              <a:rPr lang="nb-NO" dirty="0">
                <a:latin typeface="Trebuchet MS" panose="020B0603020202020204" pitchFamily="34" charset="0"/>
              </a:rPr>
              <a:t> </a:t>
            </a:r>
            <a:r>
              <a:rPr lang="nb-NO" b="1" dirty="0" err="1">
                <a:latin typeface="Trebuchet MS" panose="020B0603020202020204" pitchFamily="34" charset="0"/>
              </a:rPr>
              <a:t>reaction</a:t>
            </a:r>
            <a:endParaRPr lang="nb-NO" b="1" dirty="0">
              <a:latin typeface="Trebuchet MS" panose="020B0603020202020204" pitchFamily="34" charset="0"/>
            </a:endParaRPr>
          </a:p>
          <a:p>
            <a:endParaRPr lang="nb-NO" dirty="0"/>
          </a:p>
        </p:txBody>
      </p:sp>
      <p:sp>
        <p:nvSpPr>
          <p:cNvPr id="6" name="Isosceles Triangle 5"/>
          <p:cNvSpPr/>
          <p:nvPr/>
        </p:nvSpPr>
        <p:spPr bwMode="auto">
          <a:xfrm>
            <a:off x="1770545" y="2315610"/>
            <a:ext cx="2663825" cy="3190875"/>
          </a:xfrm>
          <a:prstGeom prst="triangl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anchor="b"/>
          <a:lstStyle/>
          <a:p>
            <a:pPr algn="ctr">
              <a:defRPr/>
            </a:pPr>
            <a:r>
              <a:rPr lang="en-GB" dirty="0">
                <a:solidFill>
                  <a:srgbClr val="800020"/>
                </a:solidFill>
              </a:rPr>
              <a:t>Adverse Event</a:t>
            </a:r>
          </a:p>
        </p:txBody>
      </p:sp>
      <p:sp>
        <p:nvSpPr>
          <p:cNvPr id="7" name="Isosceles Triangle 6"/>
          <p:cNvSpPr/>
          <p:nvPr/>
        </p:nvSpPr>
        <p:spPr bwMode="auto">
          <a:xfrm>
            <a:off x="2421420" y="2315610"/>
            <a:ext cx="1362075" cy="1595437"/>
          </a:xfrm>
          <a:prstGeom prst="triangle">
            <a:avLst/>
          </a:prstGeom>
          <a:solidFill>
            <a:schemeClr val="accent1">
              <a:lumMod val="60000"/>
              <a:lumOff val="40000"/>
            </a:schemeClr>
          </a:solidFill>
          <a:ln w="9525" cap="flat" cmpd="sng" algn="ctr">
            <a:solidFill>
              <a:schemeClr val="accent1">
                <a:lumMod val="75000"/>
              </a:schemeClr>
            </a:solidFill>
            <a:prstDash val="solid"/>
            <a:round/>
            <a:headEnd type="none" w="med" len="med"/>
            <a:tailEnd type="none" w="med" len="med"/>
          </a:ln>
          <a:effectLst/>
          <a:extLst/>
        </p:spPr>
        <p:txBody>
          <a:bodyPr wrap="none" tIns="108000"/>
          <a:lstStyle/>
          <a:p>
            <a:pPr algn="ctr">
              <a:defRPr/>
            </a:pPr>
            <a:r>
              <a:rPr lang="en-GB" sz="1800" dirty="0">
                <a:solidFill>
                  <a:srgbClr val="800020"/>
                </a:solidFill>
              </a:rPr>
              <a:t>Reaction</a:t>
            </a:r>
          </a:p>
        </p:txBody>
      </p:sp>
      <p:sp>
        <p:nvSpPr>
          <p:cNvPr id="8" name="Up Arrow 7"/>
          <p:cNvSpPr/>
          <p:nvPr/>
        </p:nvSpPr>
        <p:spPr bwMode="auto">
          <a:xfrm>
            <a:off x="2797658" y="3506229"/>
            <a:ext cx="609600" cy="1266826"/>
          </a:xfrm>
          <a:prstGeom prst="upArrow">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vert270" wrap="none" anchor="ctr"/>
          <a:lstStyle/>
          <a:p>
            <a:pPr algn="ctr">
              <a:defRPr/>
            </a:pPr>
            <a:r>
              <a:rPr lang="en-GB" sz="1600" dirty="0"/>
              <a:t>Relatedness</a:t>
            </a:r>
          </a:p>
        </p:txBody>
      </p:sp>
    </p:spTree>
    <p:extLst>
      <p:ext uri="{BB962C8B-B14F-4D97-AF65-F5344CB8AC3E}">
        <p14:creationId xmlns:p14="http://schemas.microsoft.com/office/powerpoint/2010/main" val="2502443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“Temporal correlation does not </a:t>
            </a:r>
            <a:r>
              <a:rPr lang="en-GB" dirty="0" smtClean="0"/>
              <a:t>imply </a:t>
            </a:r>
            <a:r>
              <a:rPr lang="en-GB" dirty="0"/>
              <a:t>causation”</a:t>
            </a:r>
            <a:endParaRPr lang="nb-NO" dirty="0"/>
          </a:p>
        </p:txBody>
      </p:sp>
      <p:sp>
        <p:nvSpPr>
          <p:cNvPr id="3" name="Content Placeholder 2"/>
          <p:cNvSpPr>
            <a:spLocks noGrp="1"/>
          </p:cNvSpPr>
          <p:nvPr>
            <p:ph idx="1"/>
          </p:nvPr>
        </p:nvSpPr>
        <p:spPr/>
        <p:txBody>
          <a:bodyPr/>
          <a:lstStyle/>
          <a:p>
            <a:pPr marL="342900" indent="-342900">
              <a:defRPr/>
            </a:pPr>
            <a:r>
              <a:rPr lang="en-GB" dirty="0"/>
              <a:t>Adverse event: Temporal correlation</a:t>
            </a:r>
          </a:p>
          <a:p>
            <a:pPr marL="342900" indent="-342900">
              <a:defRPr/>
            </a:pPr>
            <a:r>
              <a:rPr lang="en-GB" dirty="0"/>
              <a:t>Adverse reaction/effect: Causality</a:t>
            </a:r>
          </a:p>
          <a:p>
            <a:endParaRPr lang="nb-NO" dirty="0"/>
          </a:p>
        </p:txBody>
      </p:sp>
      <p:pic>
        <p:nvPicPr>
          <p:cNvPr id="4" name="Picture 2" descr="C:\Users\blajac\AppData\Local\Microsoft\Windows\Temporary Internet Files\Content.IE5\3VMZ9X3B\MC90044140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8088" y="3847077"/>
            <a:ext cx="18129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blajac\AppData\Local\Microsoft\Windows\Temporary Internet Files\Content.IE5\7ITGI5YA\MC90003044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892989"/>
            <a:ext cx="41957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38200" y="5285806"/>
            <a:ext cx="6845577" cy="523220"/>
          </a:xfrm>
          <a:prstGeom prst="rect">
            <a:avLst/>
          </a:prstGeom>
          <a:noFill/>
        </p:spPr>
        <p:txBody>
          <a:bodyPr wrap="square" rtlCol="0">
            <a:spAutoFit/>
          </a:bodyPr>
          <a:lstStyle/>
          <a:p>
            <a:r>
              <a:rPr lang="nb-NO" sz="1400" dirty="0">
                <a:latin typeface="Trebuchet MS" panose="020B0603020202020204" pitchFamily="34" charset="0"/>
              </a:rPr>
              <a:t>Are </a:t>
            </a:r>
            <a:r>
              <a:rPr lang="nb-NO" sz="1400" dirty="0" err="1">
                <a:latin typeface="Trebuchet MS" panose="020B0603020202020204" pitchFamily="34" charset="0"/>
              </a:rPr>
              <a:t>the</a:t>
            </a:r>
            <a:r>
              <a:rPr lang="nb-NO" sz="1400" dirty="0">
                <a:latin typeface="Trebuchet MS" panose="020B0603020202020204" pitchFamily="34" charset="0"/>
              </a:rPr>
              <a:t> </a:t>
            </a:r>
            <a:r>
              <a:rPr lang="nb-NO" sz="1400" dirty="0" err="1">
                <a:latin typeface="Trebuchet MS" panose="020B0603020202020204" pitchFamily="34" charset="0"/>
              </a:rPr>
              <a:t>rabbit</a:t>
            </a:r>
            <a:r>
              <a:rPr lang="nb-NO" sz="1400" dirty="0">
                <a:latin typeface="Trebuchet MS" panose="020B0603020202020204" pitchFamily="34" charset="0"/>
              </a:rPr>
              <a:t> and </a:t>
            </a:r>
            <a:r>
              <a:rPr lang="nb-NO" sz="1400" dirty="0" err="1">
                <a:latin typeface="Trebuchet MS" panose="020B0603020202020204" pitchFamily="34" charset="0"/>
              </a:rPr>
              <a:t>the</a:t>
            </a:r>
            <a:r>
              <a:rPr lang="nb-NO" sz="1400" dirty="0">
                <a:latin typeface="Trebuchet MS" panose="020B0603020202020204" pitchFamily="34" charset="0"/>
              </a:rPr>
              <a:t> dog </a:t>
            </a:r>
            <a:r>
              <a:rPr lang="nb-NO" sz="1400" dirty="0" err="1">
                <a:latin typeface="Trebuchet MS" panose="020B0603020202020204" pitchFamily="34" charset="0"/>
              </a:rPr>
              <a:t>out</a:t>
            </a:r>
            <a:r>
              <a:rPr lang="nb-NO" sz="1400" dirty="0">
                <a:latin typeface="Trebuchet MS" panose="020B0603020202020204" pitchFamily="34" charset="0"/>
              </a:rPr>
              <a:t> </a:t>
            </a:r>
            <a:r>
              <a:rPr lang="nb-NO" sz="1400" dirty="0" err="1">
                <a:latin typeface="Trebuchet MS" panose="020B0603020202020204" pitchFamily="34" charset="0"/>
              </a:rPr>
              <a:t>running</a:t>
            </a:r>
            <a:r>
              <a:rPr lang="nb-NO" sz="1400" dirty="0">
                <a:latin typeface="Trebuchet MS" panose="020B0603020202020204" pitchFamily="34" charset="0"/>
              </a:rPr>
              <a:t> at </a:t>
            </a:r>
            <a:r>
              <a:rPr lang="nb-NO" sz="1400" dirty="0" err="1">
                <a:latin typeface="Trebuchet MS" panose="020B0603020202020204" pitchFamily="34" charset="0"/>
              </a:rPr>
              <a:t>the</a:t>
            </a:r>
            <a:r>
              <a:rPr lang="nb-NO" sz="1400" dirty="0">
                <a:latin typeface="Trebuchet MS" panose="020B0603020202020204" pitchFamily="34" charset="0"/>
              </a:rPr>
              <a:t> same time? (Temporal </a:t>
            </a:r>
            <a:r>
              <a:rPr lang="nb-NO" sz="1400" dirty="0" err="1">
                <a:latin typeface="Trebuchet MS" panose="020B0603020202020204" pitchFamily="34" charset="0"/>
              </a:rPr>
              <a:t>correlation</a:t>
            </a:r>
            <a:r>
              <a:rPr lang="nb-NO" sz="1400" dirty="0">
                <a:latin typeface="Trebuchet MS" panose="020B0603020202020204" pitchFamily="34" charset="0"/>
              </a:rPr>
              <a:t>)</a:t>
            </a:r>
          </a:p>
          <a:p>
            <a:r>
              <a:rPr lang="nb-NO" sz="1400" dirty="0" smtClean="0">
                <a:latin typeface="Trebuchet MS" panose="020B0603020202020204" pitchFamily="34" charset="0"/>
              </a:rPr>
              <a:t>Or is </a:t>
            </a:r>
            <a:r>
              <a:rPr lang="nb-NO" sz="1400" dirty="0" err="1" smtClean="0">
                <a:latin typeface="Trebuchet MS" panose="020B0603020202020204" pitchFamily="34" charset="0"/>
              </a:rPr>
              <a:t>the</a:t>
            </a:r>
            <a:r>
              <a:rPr lang="nb-NO" sz="1400" dirty="0" smtClean="0">
                <a:latin typeface="Trebuchet MS" panose="020B0603020202020204" pitchFamily="34" charset="0"/>
              </a:rPr>
              <a:t> </a:t>
            </a:r>
            <a:r>
              <a:rPr lang="nb-NO" sz="1400" dirty="0" err="1" smtClean="0">
                <a:latin typeface="Trebuchet MS" panose="020B0603020202020204" pitchFamily="34" charset="0"/>
              </a:rPr>
              <a:t>rabbit</a:t>
            </a:r>
            <a:r>
              <a:rPr lang="nb-NO" sz="1400" dirty="0" smtClean="0">
                <a:latin typeface="Trebuchet MS" panose="020B0603020202020204" pitchFamily="34" charset="0"/>
              </a:rPr>
              <a:t> </a:t>
            </a:r>
            <a:r>
              <a:rPr lang="nb-NO" sz="1400" dirty="0" err="1" smtClean="0">
                <a:latin typeface="Trebuchet MS" panose="020B0603020202020204" pitchFamily="34" charset="0"/>
              </a:rPr>
              <a:t>running</a:t>
            </a:r>
            <a:r>
              <a:rPr lang="nb-NO" sz="1400" dirty="0" smtClean="0">
                <a:latin typeface="Trebuchet MS" panose="020B0603020202020204" pitchFamily="34" charset="0"/>
              </a:rPr>
              <a:t> </a:t>
            </a:r>
            <a:r>
              <a:rPr lang="nb-NO" sz="1400" dirty="0" err="1" smtClean="0">
                <a:latin typeface="Trebuchet MS" panose="020B0603020202020204" pitchFamily="34" charset="0"/>
              </a:rPr>
              <a:t>because</a:t>
            </a:r>
            <a:r>
              <a:rPr lang="nb-NO" sz="1400" dirty="0" smtClean="0">
                <a:latin typeface="Trebuchet MS" panose="020B0603020202020204" pitchFamily="34" charset="0"/>
              </a:rPr>
              <a:t> </a:t>
            </a:r>
            <a:r>
              <a:rPr lang="nb-NO" sz="1400" dirty="0" err="1" smtClean="0">
                <a:latin typeface="Trebuchet MS" panose="020B0603020202020204" pitchFamily="34" charset="0"/>
              </a:rPr>
              <a:t>the</a:t>
            </a:r>
            <a:r>
              <a:rPr lang="nb-NO" sz="1400" dirty="0" smtClean="0">
                <a:latin typeface="Trebuchet MS" panose="020B0603020202020204" pitchFamily="34" charset="0"/>
              </a:rPr>
              <a:t> dog is </a:t>
            </a:r>
            <a:r>
              <a:rPr lang="nb-NO" sz="1400" dirty="0" err="1" smtClean="0">
                <a:latin typeface="Trebuchet MS" panose="020B0603020202020204" pitchFamily="34" charset="0"/>
              </a:rPr>
              <a:t>chasing</a:t>
            </a:r>
            <a:r>
              <a:rPr lang="nb-NO" sz="1400" dirty="0" smtClean="0">
                <a:latin typeface="Trebuchet MS" panose="020B0603020202020204" pitchFamily="34" charset="0"/>
              </a:rPr>
              <a:t> it? (</a:t>
            </a:r>
            <a:r>
              <a:rPr lang="nb-NO" sz="1400" dirty="0" err="1" smtClean="0">
                <a:latin typeface="Trebuchet MS" panose="020B0603020202020204" pitchFamily="34" charset="0"/>
              </a:rPr>
              <a:t>Causality</a:t>
            </a:r>
            <a:r>
              <a:rPr lang="nb-NO" sz="1400" dirty="0" smtClean="0">
                <a:latin typeface="Trebuchet MS" panose="020B0603020202020204" pitchFamily="34" charset="0"/>
              </a:rPr>
              <a:t>)</a:t>
            </a:r>
          </a:p>
        </p:txBody>
      </p:sp>
    </p:spTree>
    <p:extLst>
      <p:ext uri="{BB962C8B-B14F-4D97-AF65-F5344CB8AC3E}">
        <p14:creationId xmlns:p14="http://schemas.microsoft.com/office/powerpoint/2010/main" val="1942913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SERIOUS Adverse Event</a:t>
            </a:r>
            <a:endParaRPr lang="nb-NO" dirty="0"/>
          </a:p>
        </p:txBody>
      </p:sp>
      <p:sp>
        <p:nvSpPr>
          <p:cNvPr id="3" name="Content Placeholder 2"/>
          <p:cNvSpPr>
            <a:spLocks noGrp="1"/>
          </p:cNvSpPr>
          <p:nvPr>
            <p:ph idx="1"/>
          </p:nvPr>
        </p:nvSpPr>
        <p:spPr/>
        <p:txBody>
          <a:bodyPr/>
          <a:lstStyle/>
          <a:p>
            <a:r>
              <a:rPr lang="en-US" sz="2000" dirty="0"/>
              <a:t>A serious adverse event (experience) or reaction is any untoward medical occurrence that at any dose: </a:t>
            </a:r>
          </a:p>
          <a:p>
            <a:pPr lvl="1"/>
            <a:r>
              <a:rPr lang="en-US" sz="1800" dirty="0"/>
              <a:t>results in death, </a:t>
            </a:r>
          </a:p>
          <a:p>
            <a:pPr lvl="1"/>
            <a:r>
              <a:rPr lang="en-US" sz="1800" dirty="0"/>
              <a:t>is life-threatening, </a:t>
            </a:r>
          </a:p>
          <a:p>
            <a:pPr marL="800100" lvl="2" indent="0">
              <a:buFont typeface="Wingdings 3" pitchFamily="18" charset="2"/>
              <a:buNone/>
            </a:pPr>
            <a:r>
              <a:rPr lang="en-US" sz="1200" dirty="0"/>
              <a:t>The term "life-threatening" in the definition of "serious" refers to an event in which the patient was at risk of death at the time of the event; it does not refer to an event which hypothetically might have caused death if it was more severe. </a:t>
            </a:r>
          </a:p>
          <a:p>
            <a:pPr lvl="1"/>
            <a:r>
              <a:rPr lang="en-US" sz="1800" dirty="0"/>
              <a:t>requires inpatient </a:t>
            </a:r>
            <a:r>
              <a:rPr lang="en-US" sz="1800" dirty="0" err="1"/>
              <a:t>hospitalisation</a:t>
            </a:r>
            <a:r>
              <a:rPr lang="en-US" sz="1800" dirty="0"/>
              <a:t> or prolongation of existing </a:t>
            </a:r>
            <a:r>
              <a:rPr lang="en-US" sz="1800" dirty="0" err="1"/>
              <a:t>hospitalisation</a:t>
            </a:r>
            <a:r>
              <a:rPr lang="en-US" sz="1800" dirty="0"/>
              <a:t>, </a:t>
            </a:r>
          </a:p>
          <a:p>
            <a:pPr lvl="1"/>
            <a:r>
              <a:rPr lang="en-US" sz="1800" dirty="0"/>
              <a:t>results in persistent or significant disability/incapacity </a:t>
            </a:r>
          </a:p>
          <a:p>
            <a:pPr lvl="1"/>
            <a:r>
              <a:rPr lang="en-US" sz="1800" dirty="0"/>
              <a:t>is a congenital anomaly/birth defect</a:t>
            </a:r>
          </a:p>
          <a:p>
            <a:pPr lvl="1"/>
            <a:r>
              <a:rPr lang="en-US" sz="1800" dirty="0"/>
              <a:t>Medically significant event</a:t>
            </a:r>
          </a:p>
          <a:p>
            <a:r>
              <a:rPr lang="en-US" sz="2000" dirty="0"/>
              <a:t>Any suspected transmission via a medicinal product of an infectious agent is also considered a serious adverse </a:t>
            </a:r>
            <a:r>
              <a:rPr lang="en-US" sz="2000" u="sng" dirty="0"/>
              <a:t>reaction</a:t>
            </a:r>
            <a:endParaRPr lang="en-GB" sz="2000" u="sng" dirty="0"/>
          </a:p>
          <a:p>
            <a:endParaRPr lang="nb-NO" dirty="0"/>
          </a:p>
        </p:txBody>
      </p:sp>
      <p:sp>
        <p:nvSpPr>
          <p:cNvPr id="4" name="TextBox 3"/>
          <p:cNvSpPr txBox="1"/>
          <p:nvPr/>
        </p:nvSpPr>
        <p:spPr>
          <a:xfrm>
            <a:off x="405019" y="6321426"/>
            <a:ext cx="8629650" cy="461962"/>
          </a:xfrm>
          <a:prstGeom prst="rect">
            <a:avLst/>
          </a:prstGeom>
          <a:noFill/>
        </p:spPr>
        <p:txBody>
          <a:bodyPr>
            <a:spAutoFit/>
          </a:bodyPr>
          <a:lstStyle/>
          <a:p>
            <a:pPr algn="l">
              <a:defRPr/>
            </a:pPr>
            <a:r>
              <a:rPr lang="en-US" sz="1200" dirty="0">
                <a:latin typeface="+mn-lt"/>
              </a:rPr>
              <a:t>NOTE FOR GUIDANCE ON </a:t>
            </a:r>
            <a:r>
              <a:rPr lang="en-US" sz="1200" dirty="0" smtClean="0">
                <a:latin typeface="+mn-lt"/>
              </a:rPr>
              <a:t>CLINICAL SAFETY </a:t>
            </a:r>
            <a:r>
              <a:rPr lang="en-US" sz="1200" dirty="0">
                <a:latin typeface="+mn-lt"/>
              </a:rPr>
              <a:t>DATA MANAGEMENT: DEFINITIONS AND STANDARDS </a:t>
            </a:r>
          </a:p>
          <a:p>
            <a:pPr algn="l">
              <a:defRPr/>
            </a:pPr>
            <a:r>
              <a:rPr lang="en-US" sz="1200" dirty="0">
                <a:latin typeface="+mn-lt"/>
              </a:rPr>
              <a:t>FOR EXPEDITED REPORTING (CPMP/ICH/377/95) </a:t>
            </a:r>
            <a:endParaRPr lang="en-GB" sz="1200" dirty="0">
              <a:latin typeface="+mn-lt"/>
            </a:endParaRPr>
          </a:p>
        </p:txBody>
      </p:sp>
    </p:spTree>
    <p:extLst>
      <p:ext uri="{BB962C8B-B14F-4D97-AF65-F5344CB8AC3E}">
        <p14:creationId xmlns:p14="http://schemas.microsoft.com/office/powerpoint/2010/main" val="932024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AE vs SAE</a:t>
            </a:r>
            <a:endParaRPr lang="nb-NO" dirty="0"/>
          </a:p>
        </p:txBody>
      </p:sp>
      <p:sp>
        <p:nvSpPr>
          <p:cNvPr id="3" name="Content Placeholder 2"/>
          <p:cNvSpPr>
            <a:spLocks noGrp="1"/>
          </p:cNvSpPr>
          <p:nvPr>
            <p:ph idx="1"/>
          </p:nvPr>
        </p:nvSpPr>
        <p:spPr/>
        <p:txBody>
          <a:bodyPr/>
          <a:lstStyle/>
          <a:p>
            <a:pPr marL="0" indent="0" algn="r">
              <a:buNone/>
            </a:pPr>
            <a:endParaRPr lang="nb-NO" dirty="0" smtClean="0">
              <a:latin typeface="Trebuchet MS" panose="020B0603020202020204" pitchFamily="34" charset="0"/>
            </a:endParaRPr>
          </a:p>
          <a:p>
            <a:pPr marL="0" indent="0" algn="r">
              <a:buNone/>
            </a:pPr>
            <a:endParaRPr lang="nb-NO" dirty="0">
              <a:latin typeface="Trebuchet MS" panose="020B0603020202020204" pitchFamily="34" charset="0"/>
            </a:endParaRPr>
          </a:p>
          <a:p>
            <a:pPr marL="0" indent="0" algn="r">
              <a:buNone/>
            </a:pPr>
            <a:endParaRPr lang="nb-NO" dirty="0" smtClean="0">
              <a:latin typeface="Trebuchet MS" panose="020B0603020202020204" pitchFamily="34" charset="0"/>
            </a:endParaRPr>
          </a:p>
          <a:p>
            <a:pPr marL="0" indent="0" algn="r">
              <a:buNone/>
            </a:pPr>
            <a:r>
              <a:rPr lang="nb-NO" dirty="0">
                <a:latin typeface="Trebuchet MS" panose="020B0603020202020204" pitchFamily="34" charset="0"/>
              </a:rPr>
              <a:t>	</a:t>
            </a:r>
            <a:r>
              <a:rPr lang="nb-NO" dirty="0" smtClean="0">
                <a:latin typeface="Trebuchet MS" panose="020B0603020202020204" pitchFamily="34" charset="0"/>
              </a:rPr>
              <a:t>		If </a:t>
            </a:r>
            <a:r>
              <a:rPr lang="nb-NO" dirty="0" err="1">
                <a:latin typeface="Trebuchet MS" panose="020B0603020202020204" pitchFamily="34" charset="0"/>
              </a:rPr>
              <a:t>the</a:t>
            </a:r>
            <a:r>
              <a:rPr lang="nb-NO" dirty="0">
                <a:latin typeface="Trebuchet MS" panose="020B0603020202020204" pitchFamily="34" charset="0"/>
              </a:rPr>
              <a:t> AE is </a:t>
            </a:r>
            <a:r>
              <a:rPr lang="nb-NO" dirty="0" err="1">
                <a:latin typeface="Trebuchet MS" panose="020B0603020202020204" pitchFamily="34" charset="0"/>
              </a:rPr>
              <a:t>considered</a:t>
            </a:r>
            <a:r>
              <a:rPr lang="nb-NO" dirty="0">
                <a:latin typeface="Trebuchet MS" panose="020B0603020202020204" pitchFamily="34" charset="0"/>
              </a:rPr>
              <a:t> </a:t>
            </a:r>
            <a:r>
              <a:rPr lang="nb-NO" dirty="0" err="1">
                <a:latin typeface="Trebuchet MS" panose="020B0603020202020204" pitchFamily="34" charset="0"/>
              </a:rPr>
              <a:t>serious</a:t>
            </a:r>
            <a:r>
              <a:rPr lang="nb-NO" dirty="0">
                <a:latin typeface="Trebuchet MS" panose="020B0603020202020204" pitchFamily="34" charset="0"/>
              </a:rPr>
              <a:t> </a:t>
            </a:r>
            <a:r>
              <a:rPr lang="nb-NO" dirty="0" err="1">
                <a:latin typeface="Trebuchet MS" panose="020B0603020202020204" pitchFamily="34" charset="0"/>
              </a:rPr>
              <a:t>according</a:t>
            </a:r>
            <a:r>
              <a:rPr lang="nb-NO" dirty="0">
                <a:latin typeface="Trebuchet MS" panose="020B0603020202020204" pitchFamily="34" charset="0"/>
              </a:rPr>
              <a:t> to </a:t>
            </a:r>
            <a:r>
              <a:rPr lang="nb-NO" dirty="0" err="1">
                <a:latin typeface="Trebuchet MS" panose="020B0603020202020204" pitchFamily="34" charset="0"/>
              </a:rPr>
              <a:t>the</a:t>
            </a:r>
            <a:r>
              <a:rPr lang="nb-NO" dirty="0">
                <a:latin typeface="Trebuchet MS" panose="020B0603020202020204" pitchFamily="34" charset="0"/>
              </a:rPr>
              <a:t> </a:t>
            </a:r>
            <a:r>
              <a:rPr lang="nb-NO" dirty="0" err="1">
                <a:latin typeface="Trebuchet MS" panose="020B0603020202020204" pitchFamily="34" charset="0"/>
              </a:rPr>
              <a:t>defined</a:t>
            </a:r>
            <a:r>
              <a:rPr lang="nb-NO" dirty="0">
                <a:latin typeface="Trebuchet MS" panose="020B0603020202020204" pitchFamily="34" charset="0"/>
              </a:rPr>
              <a:t> </a:t>
            </a:r>
            <a:r>
              <a:rPr lang="nb-NO" dirty="0" err="1">
                <a:latin typeface="Trebuchet MS" panose="020B0603020202020204" pitchFamily="34" charset="0"/>
              </a:rPr>
              <a:t>criteria</a:t>
            </a:r>
            <a:r>
              <a:rPr lang="nb-NO" dirty="0">
                <a:latin typeface="Trebuchet MS" panose="020B0603020202020204" pitchFamily="34" charset="0"/>
              </a:rPr>
              <a:t> (</a:t>
            </a:r>
            <a:r>
              <a:rPr lang="nb-NO" dirty="0" err="1">
                <a:latin typeface="Trebuchet MS" panose="020B0603020202020204" pitchFamily="34" charset="0"/>
              </a:rPr>
              <a:t>death</a:t>
            </a:r>
            <a:r>
              <a:rPr lang="nb-NO" dirty="0">
                <a:latin typeface="Trebuchet MS" panose="020B0603020202020204" pitchFamily="34" charset="0"/>
              </a:rPr>
              <a:t>, </a:t>
            </a:r>
            <a:r>
              <a:rPr lang="nb-NO" dirty="0" err="1">
                <a:latin typeface="Trebuchet MS" panose="020B0603020202020204" pitchFamily="34" charset="0"/>
              </a:rPr>
              <a:t>hospitalisation</a:t>
            </a:r>
            <a:r>
              <a:rPr lang="nb-NO" dirty="0">
                <a:latin typeface="Trebuchet MS" panose="020B0603020202020204" pitchFamily="34" charset="0"/>
              </a:rPr>
              <a:t>, etc.), it is an SAE</a:t>
            </a:r>
          </a:p>
          <a:p>
            <a:endParaRPr lang="nb-NO" dirty="0"/>
          </a:p>
        </p:txBody>
      </p:sp>
      <p:sp>
        <p:nvSpPr>
          <p:cNvPr id="4" name="Isosceles Triangle 3"/>
          <p:cNvSpPr/>
          <p:nvPr/>
        </p:nvSpPr>
        <p:spPr bwMode="auto">
          <a:xfrm>
            <a:off x="1516270" y="2382838"/>
            <a:ext cx="2695575" cy="3190875"/>
          </a:xfrm>
          <a:prstGeom prst="triangl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wrap="none" lIns="0" tIns="216000" rIns="0" bIns="0" anchor="b"/>
          <a:lstStyle/>
          <a:p>
            <a:pPr algn="ctr">
              <a:defRPr/>
            </a:pPr>
            <a:r>
              <a:rPr lang="en-GB" dirty="0">
                <a:solidFill>
                  <a:srgbClr val="800020"/>
                </a:solidFill>
              </a:rPr>
              <a:t> Adverse</a:t>
            </a:r>
          </a:p>
          <a:p>
            <a:pPr algn="ctr">
              <a:defRPr/>
            </a:pPr>
            <a:r>
              <a:rPr lang="en-GB" dirty="0">
                <a:solidFill>
                  <a:srgbClr val="800020"/>
                </a:solidFill>
              </a:rPr>
              <a:t>Event</a:t>
            </a:r>
          </a:p>
        </p:txBody>
      </p:sp>
      <p:sp>
        <p:nvSpPr>
          <p:cNvPr id="5" name="Isosceles Triangle 4"/>
          <p:cNvSpPr>
            <a:spLocks noChangeArrowheads="1"/>
          </p:cNvSpPr>
          <p:nvPr/>
        </p:nvSpPr>
        <p:spPr bwMode="auto">
          <a:xfrm>
            <a:off x="2187783" y="2392363"/>
            <a:ext cx="1350962" cy="1595437"/>
          </a:xfrm>
          <a:prstGeom prst="triangle">
            <a:avLst>
              <a:gd name="adj" fmla="val 50000"/>
            </a:avLst>
          </a:prstGeom>
          <a:solidFill>
            <a:srgbClr val="FF0000"/>
          </a:solidFill>
          <a:ln w="9525" algn="ctr">
            <a:solidFill>
              <a:srgbClr val="FF0000"/>
            </a:solidFill>
            <a:round/>
            <a:headEnd/>
            <a:tailEnd/>
          </a:ln>
        </p:spPr>
        <p:txBody>
          <a:bodyPr wrap="none" tIns="36000"/>
          <a:lstStyle/>
          <a:p>
            <a:pPr algn="ctr"/>
            <a:r>
              <a:rPr lang="en-GB" b="1" dirty="0">
                <a:solidFill>
                  <a:srgbClr val="800020"/>
                </a:solidFill>
              </a:rPr>
              <a:t>SAE</a:t>
            </a:r>
          </a:p>
        </p:txBody>
      </p:sp>
      <p:sp>
        <p:nvSpPr>
          <p:cNvPr id="6" name="Up Arrow 5"/>
          <p:cNvSpPr/>
          <p:nvPr/>
        </p:nvSpPr>
        <p:spPr bwMode="auto">
          <a:xfrm>
            <a:off x="2558675" y="3554979"/>
            <a:ext cx="609600" cy="1483185"/>
          </a:xfrm>
          <a:prstGeom prst="upArrow">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vert270" anchor="ctr"/>
          <a:lstStyle/>
          <a:p>
            <a:pPr algn="ctr">
              <a:defRPr/>
            </a:pPr>
            <a:r>
              <a:rPr lang="en-GB" sz="1600" dirty="0">
                <a:solidFill>
                  <a:schemeClr val="bg1"/>
                </a:solidFill>
              </a:rPr>
              <a:t>Seriousness</a:t>
            </a:r>
          </a:p>
        </p:txBody>
      </p:sp>
    </p:spTree>
    <p:extLst>
      <p:ext uri="{BB962C8B-B14F-4D97-AF65-F5344CB8AC3E}">
        <p14:creationId xmlns:p14="http://schemas.microsoft.com/office/powerpoint/2010/main" val="665343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smtClean="0"/>
              <a:t>In </a:t>
            </a:r>
            <a:r>
              <a:rPr lang="nb-NO" dirty="0" err="1" smtClean="0"/>
              <a:t>this</a:t>
            </a:r>
            <a:r>
              <a:rPr lang="nb-NO" dirty="0" smtClean="0"/>
              <a:t> </a:t>
            </a:r>
            <a:r>
              <a:rPr lang="en-GB" dirty="0"/>
              <a:t>training course you will learn</a:t>
            </a:r>
            <a:endParaRPr lang="nb-NO" dirty="0"/>
          </a:p>
        </p:txBody>
      </p:sp>
      <p:sp>
        <p:nvSpPr>
          <p:cNvPr id="3" name="Content Placeholder 2"/>
          <p:cNvSpPr>
            <a:spLocks noGrp="1"/>
          </p:cNvSpPr>
          <p:nvPr>
            <p:ph idx="1"/>
          </p:nvPr>
        </p:nvSpPr>
        <p:spPr/>
        <p:txBody>
          <a:bodyPr/>
          <a:lstStyle/>
          <a:p>
            <a:r>
              <a:rPr lang="nb-NO" dirty="0" err="1" smtClean="0">
                <a:hlinkClick r:id="rId2" action="ppaction://hlinksldjump"/>
              </a:rPr>
              <a:t>What</a:t>
            </a:r>
            <a:r>
              <a:rPr lang="nb-NO" dirty="0" smtClean="0">
                <a:hlinkClick r:id="rId2" action="ppaction://hlinksldjump"/>
              </a:rPr>
              <a:t> is </a:t>
            </a:r>
            <a:r>
              <a:rPr lang="nb-NO" dirty="0" err="1" smtClean="0">
                <a:hlinkClick r:id="rId2" action="ppaction://hlinksldjump"/>
              </a:rPr>
              <a:t>pharmacovigilance</a:t>
            </a:r>
            <a:r>
              <a:rPr lang="nb-NO" dirty="0" smtClean="0">
                <a:hlinkClick r:id="rId2" action="ppaction://hlinksldjump"/>
              </a:rPr>
              <a:t>?</a:t>
            </a:r>
            <a:endParaRPr lang="nb-NO" dirty="0" smtClean="0"/>
          </a:p>
          <a:p>
            <a:endParaRPr lang="nb-NO" dirty="0"/>
          </a:p>
          <a:p>
            <a:r>
              <a:rPr lang="en-US" dirty="0" smtClean="0">
                <a:hlinkClick r:id="rId3" action="ppaction://hlinksldjump"/>
              </a:rPr>
              <a:t>What is the pharmacovigilance responsibility of the investigator in a clinical trial?</a:t>
            </a:r>
            <a:endParaRPr lang="en-US" dirty="0" smtClean="0"/>
          </a:p>
          <a:p>
            <a:endParaRPr lang="en-US" dirty="0"/>
          </a:p>
          <a:p>
            <a:r>
              <a:rPr lang="en-US" dirty="0" smtClean="0">
                <a:hlinkClick r:id="rId4" action="ppaction://hlinksldjump"/>
              </a:rPr>
              <a:t>What is the pharmacovigilance responsibility of the sponsor in a clinical trial?</a:t>
            </a:r>
            <a:endParaRPr lang="nb-NO" dirty="0"/>
          </a:p>
        </p:txBody>
      </p:sp>
    </p:spTree>
    <p:extLst>
      <p:ext uri="{BB962C8B-B14F-4D97-AF65-F5344CB8AC3E}">
        <p14:creationId xmlns:p14="http://schemas.microsoft.com/office/powerpoint/2010/main" val="3965537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Serious Adverse Drug Reaction (SADR)</a:t>
            </a:r>
            <a:endParaRPr lang="nb-NO" dirty="0"/>
          </a:p>
        </p:txBody>
      </p:sp>
      <p:sp>
        <p:nvSpPr>
          <p:cNvPr id="3" name="Content Placeholder 2"/>
          <p:cNvSpPr>
            <a:spLocks noGrp="1"/>
          </p:cNvSpPr>
          <p:nvPr>
            <p:ph idx="1"/>
          </p:nvPr>
        </p:nvSpPr>
        <p:spPr/>
        <p:txBody>
          <a:bodyPr/>
          <a:lstStyle/>
          <a:p>
            <a:pPr>
              <a:defRPr/>
            </a:pPr>
            <a:r>
              <a:rPr lang="en-GB" dirty="0"/>
              <a:t>An AE that is considered </a:t>
            </a:r>
          </a:p>
          <a:p>
            <a:pPr lvl="1">
              <a:defRPr/>
            </a:pPr>
            <a:r>
              <a:rPr lang="en-GB" sz="2400" dirty="0"/>
              <a:t>serious (as per defined criteria)</a:t>
            </a:r>
          </a:p>
          <a:p>
            <a:pPr marL="457200" lvl="1" indent="0">
              <a:buNone/>
              <a:defRPr/>
            </a:pPr>
            <a:r>
              <a:rPr lang="en-GB" sz="2400" dirty="0"/>
              <a:t>AND</a:t>
            </a:r>
          </a:p>
          <a:p>
            <a:pPr lvl="1">
              <a:defRPr/>
            </a:pPr>
            <a:r>
              <a:rPr lang="en-GB" sz="2400" dirty="0"/>
              <a:t>possibly related to the medicinal product</a:t>
            </a:r>
          </a:p>
          <a:p>
            <a:endParaRPr lang="nb-NO" dirty="0"/>
          </a:p>
        </p:txBody>
      </p:sp>
    </p:spTree>
    <p:extLst>
      <p:ext uri="{BB962C8B-B14F-4D97-AF65-F5344CB8AC3E}">
        <p14:creationId xmlns:p14="http://schemas.microsoft.com/office/powerpoint/2010/main" val="29180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a:t>Reference Safety Information (RSI)</a:t>
            </a:r>
          </a:p>
        </p:txBody>
      </p:sp>
      <p:sp>
        <p:nvSpPr>
          <p:cNvPr id="3" name="Content Placeholder 2"/>
          <p:cNvSpPr>
            <a:spLocks noGrp="1"/>
          </p:cNvSpPr>
          <p:nvPr>
            <p:ph idx="1"/>
          </p:nvPr>
        </p:nvSpPr>
        <p:spPr/>
        <p:txBody>
          <a:bodyPr>
            <a:normAutofit lnSpcReduction="10000"/>
          </a:bodyPr>
          <a:lstStyle/>
          <a:p>
            <a:r>
              <a:rPr lang="en-GB" dirty="0"/>
              <a:t>Reference safety information, i.e. the known safety information / adverse reactions for a product</a:t>
            </a:r>
          </a:p>
          <a:p>
            <a:endParaRPr lang="en-GB" dirty="0"/>
          </a:p>
          <a:p>
            <a:r>
              <a:rPr lang="en-GB" dirty="0"/>
              <a:t>The Investigator’s Brochure (IB) </a:t>
            </a:r>
            <a:r>
              <a:rPr lang="en-GB" b="1" dirty="0"/>
              <a:t>or</a:t>
            </a:r>
            <a:r>
              <a:rPr lang="en-GB" dirty="0"/>
              <a:t> Summary of Product Characteristics (</a:t>
            </a:r>
            <a:r>
              <a:rPr lang="en-GB" dirty="0" err="1"/>
              <a:t>SmPC</a:t>
            </a:r>
            <a:r>
              <a:rPr lang="en-GB" dirty="0"/>
              <a:t>) outline which adverse reactions are to be considered as </a:t>
            </a:r>
            <a:r>
              <a:rPr lang="en-GB" u="sng" dirty="0"/>
              <a:t>expected </a:t>
            </a:r>
            <a:r>
              <a:rPr lang="en-US" u="sng" dirty="0"/>
              <a:t>adverse reactions</a:t>
            </a:r>
            <a:r>
              <a:rPr lang="en-US" dirty="0"/>
              <a:t>, and the frequency and nature of those adverse reactions </a:t>
            </a:r>
          </a:p>
          <a:p>
            <a:pPr marL="0" indent="0" algn="r">
              <a:buNone/>
            </a:pPr>
            <a:r>
              <a:rPr lang="en-US" dirty="0" err="1"/>
              <a:t>Reg</a:t>
            </a:r>
            <a:r>
              <a:rPr lang="en-US" dirty="0"/>
              <a:t> (EU) No 536/2014 Annex 1.E.30</a:t>
            </a:r>
            <a:endParaRPr lang="en-GB" dirty="0"/>
          </a:p>
          <a:p>
            <a:endParaRPr lang="nb-NO" dirty="0" smtClean="0"/>
          </a:p>
          <a:p>
            <a:endParaRPr lang="en-GB" sz="1800" dirty="0" smtClean="0"/>
          </a:p>
          <a:p>
            <a:r>
              <a:rPr lang="en-GB" sz="1800" i="1" dirty="0" smtClean="0"/>
              <a:t>Summary </a:t>
            </a:r>
            <a:r>
              <a:rPr lang="en-GB" sz="1800" i="1" dirty="0"/>
              <a:t>of Product Characteristics (</a:t>
            </a:r>
            <a:r>
              <a:rPr lang="en-GB" sz="1800" i="1" dirty="0" err="1"/>
              <a:t>SmPC</a:t>
            </a:r>
            <a:r>
              <a:rPr lang="en-GB" sz="1800" i="1" dirty="0" smtClean="0"/>
              <a:t>) is most commonly used as RSI in investigator initiated trials </a:t>
            </a:r>
            <a:r>
              <a:rPr lang="en-US" sz="1800" i="1" dirty="0" smtClean="0"/>
              <a:t>testing </a:t>
            </a:r>
            <a:r>
              <a:rPr lang="en-US" sz="1800" i="1" dirty="0" err="1"/>
              <a:t>authorised</a:t>
            </a:r>
            <a:r>
              <a:rPr lang="en-US" sz="1800" i="1" dirty="0"/>
              <a:t> medicinal products in accordance with the marketing </a:t>
            </a:r>
            <a:r>
              <a:rPr lang="en-US" sz="1800" i="1" dirty="0" err="1" smtClean="0"/>
              <a:t>authorisation</a:t>
            </a:r>
            <a:endParaRPr lang="nb-NO" sz="1800" i="1" dirty="0"/>
          </a:p>
        </p:txBody>
      </p:sp>
    </p:spTree>
    <p:extLst>
      <p:ext uri="{BB962C8B-B14F-4D97-AF65-F5344CB8AC3E}">
        <p14:creationId xmlns:p14="http://schemas.microsoft.com/office/powerpoint/2010/main" val="3254902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SUSAR: Suspected Unexpected Serious Adverse Reaction</a:t>
            </a:r>
            <a:endParaRPr lang="nb-NO" dirty="0"/>
          </a:p>
        </p:txBody>
      </p:sp>
      <p:sp>
        <p:nvSpPr>
          <p:cNvPr id="3" name="Content Placeholder 2"/>
          <p:cNvSpPr>
            <a:spLocks noGrp="1"/>
          </p:cNvSpPr>
          <p:nvPr>
            <p:ph idx="1"/>
          </p:nvPr>
        </p:nvSpPr>
        <p:spPr/>
        <p:txBody>
          <a:bodyPr/>
          <a:lstStyle/>
          <a:p>
            <a:pPr>
              <a:defRPr/>
            </a:pPr>
            <a:r>
              <a:rPr lang="en-GB" dirty="0"/>
              <a:t>Is the reaction known (included in the RSI)?</a:t>
            </a:r>
          </a:p>
          <a:p>
            <a:pPr lvl="1">
              <a:defRPr/>
            </a:pPr>
            <a:r>
              <a:rPr lang="en-GB" dirty="0"/>
              <a:t>If no, the event is considered “Unexpected”</a:t>
            </a:r>
          </a:p>
          <a:p>
            <a:pPr>
              <a:defRPr/>
            </a:pPr>
            <a:endParaRPr lang="en-GB" dirty="0"/>
          </a:p>
          <a:p>
            <a:pPr marL="0" indent="0">
              <a:buNone/>
              <a:defRPr/>
            </a:pPr>
            <a:r>
              <a:rPr lang="en-GB" dirty="0"/>
              <a:t>Understanding the SUSAR concept – start from the last word and move backwards</a:t>
            </a:r>
          </a:p>
          <a:p>
            <a:pPr>
              <a:defRPr/>
            </a:pPr>
            <a:r>
              <a:rPr lang="en-GB" dirty="0"/>
              <a:t>The event is suspected to be related </a:t>
            </a:r>
            <a:r>
              <a:rPr lang="en-GB" dirty="0">
                <a:sym typeface="Wingdings" panose="05000000000000000000" pitchFamily="2" charset="2"/>
              </a:rPr>
              <a:t> </a:t>
            </a:r>
            <a:r>
              <a:rPr lang="en-GB" b="1" dirty="0">
                <a:sym typeface="Wingdings" panose="05000000000000000000" pitchFamily="2" charset="2"/>
              </a:rPr>
              <a:t>Suspected Adverse Reaction</a:t>
            </a:r>
          </a:p>
          <a:p>
            <a:pPr>
              <a:defRPr/>
            </a:pPr>
            <a:r>
              <a:rPr lang="en-GB" dirty="0"/>
              <a:t>And the event is serious </a:t>
            </a:r>
            <a:r>
              <a:rPr lang="en-GB" dirty="0">
                <a:sym typeface="Wingdings" panose="05000000000000000000" pitchFamily="2" charset="2"/>
              </a:rPr>
              <a:t> </a:t>
            </a:r>
            <a:r>
              <a:rPr lang="en-GB" b="1" dirty="0">
                <a:sym typeface="Wingdings" panose="05000000000000000000" pitchFamily="2" charset="2"/>
              </a:rPr>
              <a:t>Serious Adverse Reaction</a:t>
            </a:r>
          </a:p>
          <a:p>
            <a:pPr>
              <a:defRPr/>
            </a:pPr>
            <a:r>
              <a:rPr lang="en-GB" dirty="0">
                <a:sym typeface="Wingdings" panose="05000000000000000000" pitchFamily="2" charset="2"/>
              </a:rPr>
              <a:t>And the event is unexpected  </a:t>
            </a:r>
          </a:p>
          <a:p>
            <a:pPr marL="0" indent="0">
              <a:buNone/>
              <a:defRPr/>
            </a:pPr>
            <a:r>
              <a:rPr lang="en-GB" b="1" dirty="0">
                <a:sym typeface="Wingdings" panose="05000000000000000000" pitchFamily="2" charset="2"/>
              </a:rPr>
              <a:t>	</a:t>
            </a:r>
            <a:r>
              <a:rPr lang="en-US" b="1" dirty="0">
                <a:sym typeface="Wingdings" panose="05000000000000000000" pitchFamily="2" charset="2"/>
              </a:rPr>
              <a:t>Suspected Unexpected Serious Adverse Reaction (</a:t>
            </a:r>
            <a:r>
              <a:rPr lang="en-GB" b="1" dirty="0">
                <a:sym typeface="Wingdings" panose="05000000000000000000" pitchFamily="2" charset="2"/>
              </a:rPr>
              <a:t>SUSAR)</a:t>
            </a:r>
            <a:endParaRPr lang="en-GB" b="1" dirty="0"/>
          </a:p>
          <a:p>
            <a:endParaRPr lang="nb-NO" dirty="0"/>
          </a:p>
        </p:txBody>
      </p:sp>
    </p:spTree>
    <p:extLst>
      <p:ext uri="{BB962C8B-B14F-4D97-AF65-F5344CB8AC3E}">
        <p14:creationId xmlns:p14="http://schemas.microsoft.com/office/powerpoint/2010/main" val="31291920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Assessments</a:t>
            </a:r>
            <a:endParaRPr lang="nb-NO" dirty="0"/>
          </a:p>
        </p:txBody>
      </p:sp>
      <p:sp>
        <p:nvSpPr>
          <p:cNvPr id="16" name="Isosceles Triangle 15"/>
          <p:cNvSpPr/>
          <p:nvPr/>
        </p:nvSpPr>
        <p:spPr bwMode="auto">
          <a:xfrm>
            <a:off x="120650" y="3090863"/>
            <a:ext cx="2663825" cy="3190875"/>
          </a:xfrm>
          <a:prstGeom prst="triangl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anchor="b"/>
          <a:lstStyle/>
          <a:p>
            <a:pPr algn="ctr">
              <a:defRPr/>
            </a:pPr>
            <a:r>
              <a:rPr lang="en-GB" dirty="0">
                <a:solidFill>
                  <a:srgbClr val="800020"/>
                </a:solidFill>
              </a:rPr>
              <a:t>Adverse Event</a:t>
            </a:r>
          </a:p>
        </p:txBody>
      </p:sp>
      <p:sp>
        <p:nvSpPr>
          <p:cNvPr id="17" name="Plus 16"/>
          <p:cNvSpPr/>
          <p:nvPr/>
        </p:nvSpPr>
        <p:spPr bwMode="auto">
          <a:xfrm>
            <a:off x="2581275" y="3527425"/>
            <a:ext cx="590550" cy="561975"/>
          </a:xfrm>
          <a:prstGeom prst="mathPlu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p>
        </p:txBody>
      </p:sp>
      <p:sp>
        <p:nvSpPr>
          <p:cNvPr id="18" name="Equal 17"/>
          <p:cNvSpPr/>
          <p:nvPr/>
        </p:nvSpPr>
        <p:spPr bwMode="auto">
          <a:xfrm>
            <a:off x="5534025" y="2922588"/>
            <a:ext cx="571500" cy="381000"/>
          </a:xfrm>
          <a:prstGeom prst="mathEqual">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p>
        </p:txBody>
      </p:sp>
      <p:sp>
        <p:nvSpPr>
          <p:cNvPr id="19" name="Up Arrow 18"/>
          <p:cNvSpPr/>
          <p:nvPr/>
        </p:nvSpPr>
        <p:spPr bwMode="auto">
          <a:xfrm>
            <a:off x="7328910" y="1740469"/>
            <a:ext cx="609600" cy="1266826"/>
          </a:xfrm>
          <a:prstGeom prst="upArrow">
            <a:avLst/>
          </a:prstGeom>
          <a:solidFill>
            <a:schemeClr val="tx1"/>
          </a:solidFill>
          <a:ln w="9525" cap="flat" cmpd="sng" algn="ctr">
            <a:solidFill>
              <a:schemeClr val="tx1"/>
            </a:solidFill>
            <a:prstDash val="solid"/>
            <a:round/>
            <a:headEnd type="none" w="med" len="med"/>
            <a:tailEnd type="none" w="med" len="med"/>
          </a:ln>
          <a:effectLst/>
          <a:extLst/>
        </p:spPr>
        <p:txBody>
          <a:bodyPr vert="vert270" wrap="none" anchor="ctr"/>
          <a:lstStyle/>
          <a:p>
            <a:pPr algn="ctr">
              <a:defRPr/>
            </a:pPr>
            <a:r>
              <a:rPr lang="en-GB" sz="1600" dirty="0">
                <a:solidFill>
                  <a:schemeClr val="accent1">
                    <a:lumMod val="75000"/>
                  </a:schemeClr>
                </a:solidFill>
              </a:rPr>
              <a:t>Expectedness</a:t>
            </a:r>
          </a:p>
        </p:txBody>
      </p:sp>
      <p:sp>
        <p:nvSpPr>
          <p:cNvPr id="20" name="Isosceles Triangle 19"/>
          <p:cNvSpPr/>
          <p:nvPr/>
        </p:nvSpPr>
        <p:spPr bwMode="auto">
          <a:xfrm>
            <a:off x="3225800" y="2382838"/>
            <a:ext cx="2695575" cy="3190875"/>
          </a:xfrm>
          <a:prstGeom prst="triangl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wrap="none" lIns="0" tIns="216000" rIns="0" bIns="0" anchor="b"/>
          <a:lstStyle/>
          <a:p>
            <a:pPr algn="ctr">
              <a:defRPr/>
            </a:pPr>
            <a:r>
              <a:rPr lang="en-GB" dirty="0">
                <a:solidFill>
                  <a:srgbClr val="800020"/>
                </a:solidFill>
              </a:rPr>
              <a:t> Adverse</a:t>
            </a:r>
          </a:p>
          <a:p>
            <a:pPr algn="ctr">
              <a:defRPr/>
            </a:pPr>
            <a:r>
              <a:rPr lang="en-GB" dirty="0">
                <a:solidFill>
                  <a:srgbClr val="800020"/>
                </a:solidFill>
              </a:rPr>
              <a:t>Event</a:t>
            </a:r>
          </a:p>
        </p:txBody>
      </p:sp>
      <p:sp>
        <p:nvSpPr>
          <p:cNvPr id="21" name="Isosceles Triangle 20"/>
          <p:cNvSpPr/>
          <p:nvPr/>
        </p:nvSpPr>
        <p:spPr bwMode="auto">
          <a:xfrm>
            <a:off x="771525" y="3090863"/>
            <a:ext cx="1362075" cy="1595437"/>
          </a:xfrm>
          <a:prstGeom prst="triangle">
            <a:avLst/>
          </a:prstGeom>
          <a:solidFill>
            <a:schemeClr val="accent1">
              <a:lumMod val="60000"/>
              <a:lumOff val="40000"/>
            </a:schemeClr>
          </a:solidFill>
          <a:ln w="9525" cap="flat" cmpd="sng" algn="ctr">
            <a:solidFill>
              <a:schemeClr val="accent1">
                <a:lumMod val="75000"/>
              </a:schemeClr>
            </a:solidFill>
            <a:prstDash val="solid"/>
            <a:round/>
            <a:headEnd type="none" w="med" len="med"/>
            <a:tailEnd type="none" w="med" len="med"/>
          </a:ln>
          <a:effectLst/>
          <a:extLst/>
        </p:spPr>
        <p:txBody>
          <a:bodyPr wrap="none" tIns="108000"/>
          <a:lstStyle/>
          <a:p>
            <a:pPr algn="ctr">
              <a:defRPr/>
            </a:pPr>
            <a:r>
              <a:rPr lang="en-GB" sz="1800" dirty="0">
                <a:solidFill>
                  <a:srgbClr val="800020"/>
                </a:solidFill>
              </a:rPr>
              <a:t>Reaction</a:t>
            </a:r>
          </a:p>
        </p:txBody>
      </p:sp>
      <p:sp>
        <p:nvSpPr>
          <p:cNvPr id="22" name="Up Arrow 21"/>
          <p:cNvSpPr/>
          <p:nvPr/>
        </p:nvSpPr>
        <p:spPr bwMode="auto">
          <a:xfrm>
            <a:off x="1147763" y="4281482"/>
            <a:ext cx="609600" cy="1266826"/>
          </a:xfrm>
          <a:prstGeom prst="upArrow">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vert270" wrap="none" anchor="ctr"/>
          <a:lstStyle/>
          <a:p>
            <a:pPr algn="ctr">
              <a:defRPr/>
            </a:pPr>
            <a:r>
              <a:rPr lang="en-GB" sz="1600" dirty="0">
                <a:solidFill>
                  <a:schemeClr val="bg1"/>
                </a:solidFill>
              </a:rPr>
              <a:t>Relatedness</a:t>
            </a:r>
          </a:p>
        </p:txBody>
      </p:sp>
      <p:sp>
        <p:nvSpPr>
          <p:cNvPr id="23" name="Isosceles Triangle 5"/>
          <p:cNvSpPr>
            <a:spLocks noChangeArrowheads="1"/>
          </p:cNvSpPr>
          <p:nvPr/>
        </p:nvSpPr>
        <p:spPr bwMode="auto">
          <a:xfrm>
            <a:off x="3897313" y="2392363"/>
            <a:ext cx="1350962" cy="1595437"/>
          </a:xfrm>
          <a:prstGeom prst="triangle">
            <a:avLst>
              <a:gd name="adj" fmla="val 50000"/>
            </a:avLst>
          </a:prstGeom>
          <a:solidFill>
            <a:srgbClr val="FF0000"/>
          </a:solidFill>
          <a:ln w="9525" algn="ctr">
            <a:solidFill>
              <a:srgbClr val="FF0000"/>
            </a:solidFill>
            <a:round/>
            <a:headEnd/>
            <a:tailEnd/>
          </a:ln>
        </p:spPr>
        <p:txBody>
          <a:bodyPr wrap="none" tIns="36000"/>
          <a:lstStyle/>
          <a:p>
            <a:pPr algn="ctr"/>
            <a:r>
              <a:rPr lang="en-GB" b="1" dirty="0">
                <a:solidFill>
                  <a:srgbClr val="800020"/>
                </a:solidFill>
              </a:rPr>
              <a:t>SAE</a:t>
            </a:r>
          </a:p>
        </p:txBody>
      </p:sp>
      <p:sp>
        <p:nvSpPr>
          <p:cNvPr id="24" name="Up Arrow 23"/>
          <p:cNvSpPr/>
          <p:nvPr/>
        </p:nvSpPr>
        <p:spPr bwMode="auto">
          <a:xfrm>
            <a:off x="4268205" y="3441868"/>
            <a:ext cx="609600" cy="1537269"/>
          </a:xfrm>
          <a:prstGeom prst="upArrow">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vert270" anchor="ctr"/>
          <a:lstStyle/>
          <a:p>
            <a:pPr algn="ctr">
              <a:defRPr/>
            </a:pPr>
            <a:r>
              <a:rPr lang="en-GB" sz="1600" dirty="0">
                <a:solidFill>
                  <a:schemeClr val="bg1"/>
                </a:solidFill>
              </a:rPr>
              <a:t>Seriousness</a:t>
            </a:r>
          </a:p>
        </p:txBody>
      </p:sp>
      <p:sp>
        <p:nvSpPr>
          <p:cNvPr id="25" name="Isosceles Triangle 24"/>
          <p:cNvSpPr/>
          <p:nvPr/>
        </p:nvSpPr>
        <p:spPr bwMode="auto">
          <a:xfrm>
            <a:off x="6438323" y="702245"/>
            <a:ext cx="2695574" cy="3190875"/>
          </a:xfrm>
          <a:prstGeom prst="triangl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a:extLst/>
        </p:spPr>
        <p:txBody>
          <a:bodyPr tIns="360000" anchor="b"/>
          <a:lstStyle/>
          <a:p>
            <a:pPr algn="ctr">
              <a:defRPr/>
            </a:pPr>
            <a:r>
              <a:rPr lang="en-GB" dirty="0">
                <a:solidFill>
                  <a:srgbClr val="800020"/>
                </a:solidFill>
              </a:rPr>
              <a:t>Serious ADR</a:t>
            </a:r>
          </a:p>
        </p:txBody>
      </p:sp>
      <p:sp>
        <p:nvSpPr>
          <p:cNvPr id="26" name="Isosceles Triangle 25"/>
          <p:cNvSpPr/>
          <p:nvPr/>
        </p:nvSpPr>
        <p:spPr bwMode="auto">
          <a:xfrm>
            <a:off x="7105650" y="701675"/>
            <a:ext cx="1362075" cy="1595438"/>
          </a:xfrm>
          <a:prstGeom prst="triangle">
            <a:avLst/>
          </a:prstGeom>
          <a:solidFill>
            <a:srgbClr val="FF0000"/>
          </a:solidFill>
          <a:ln w="9525" cap="flat" cmpd="sng" algn="ctr">
            <a:solidFill>
              <a:schemeClr val="accent1">
                <a:lumMod val="75000"/>
              </a:schemeClr>
            </a:solidFill>
            <a:prstDash val="solid"/>
            <a:round/>
            <a:headEnd type="none" w="med" len="med"/>
            <a:tailEnd type="none" w="med" len="med"/>
          </a:ln>
          <a:effectLst/>
          <a:extLst/>
        </p:spPr>
        <p:txBody>
          <a:bodyPr wrap="none" tIns="108000"/>
          <a:lstStyle/>
          <a:p>
            <a:pPr algn="ctr">
              <a:defRPr/>
            </a:pPr>
            <a:r>
              <a:rPr lang="en-GB" sz="1800" b="1" dirty="0">
                <a:solidFill>
                  <a:srgbClr val="800020"/>
                </a:solidFill>
              </a:rPr>
              <a:t>SUSAR</a:t>
            </a:r>
          </a:p>
        </p:txBody>
      </p:sp>
      <p:sp>
        <p:nvSpPr>
          <p:cNvPr id="27" name="Up Arrow 26"/>
          <p:cNvSpPr/>
          <p:nvPr/>
        </p:nvSpPr>
        <p:spPr bwMode="auto">
          <a:xfrm>
            <a:off x="7481310" y="1892868"/>
            <a:ext cx="609600" cy="1360631"/>
          </a:xfrm>
          <a:prstGeom prst="upArrow">
            <a:avLst/>
          </a:prstGeom>
          <a:solidFill>
            <a:schemeClr val="tx1"/>
          </a:solidFill>
          <a:ln w="9525" cap="flat" cmpd="sng" algn="ctr">
            <a:solidFill>
              <a:schemeClr val="tx1"/>
            </a:solidFill>
            <a:prstDash val="solid"/>
            <a:round/>
            <a:headEnd type="none" w="med" len="med"/>
            <a:tailEnd type="none" w="med" len="med"/>
          </a:ln>
          <a:effectLst/>
          <a:extLst/>
        </p:spPr>
        <p:txBody>
          <a:bodyPr vert="vert270" wrap="none" anchor="ctr"/>
          <a:lstStyle/>
          <a:p>
            <a:pPr algn="ctr">
              <a:defRPr/>
            </a:pPr>
            <a:r>
              <a:rPr lang="en-GB" sz="1600" dirty="0">
                <a:solidFill>
                  <a:schemeClr val="bg1"/>
                </a:solidFill>
              </a:rPr>
              <a:t>Expectedness</a:t>
            </a:r>
          </a:p>
        </p:txBody>
      </p:sp>
    </p:spTree>
    <p:extLst>
      <p:ext uri="{BB962C8B-B14F-4D97-AF65-F5344CB8AC3E}">
        <p14:creationId xmlns:p14="http://schemas.microsoft.com/office/powerpoint/2010/main" val="799467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a:t>Legal </a:t>
            </a:r>
            <a:r>
              <a:rPr lang="nb-NO" dirty="0" err="1"/>
              <a:t>framework</a:t>
            </a:r>
            <a:r>
              <a:rPr lang="nb-NO" dirty="0"/>
              <a:t> in </a:t>
            </a:r>
            <a:r>
              <a:rPr lang="nb-NO" dirty="0" err="1"/>
              <a:t>the</a:t>
            </a:r>
            <a:r>
              <a:rPr lang="nb-NO" dirty="0"/>
              <a:t> EU/Norway</a:t>
            </a:r>
          </a:p>
        </p:txBody>
      </p:sp>
      <p:sp>
        <p:nvSpPr>
          <p:cNvPr id="3" name="Content Placeholder 2"/>
          <p:cNvSpPr>
            <a:spLocks noGrp="1"/>
          </p:cNvSpPr>
          <p:nvPr>
            <p:ph idx="1"/>
          </p:nvPr>
        </p:nvSpPr>
        <p:spPr/>
        <p:txBody>
          <a:bodyPr/>
          <a:lstStyle/>
          <a:p>
            <a:r>
              <a:rPr lang="nb-NO" u="sng" dirty="0" err="1"/>
              <a:t>Good</a:t>
            </a:r>
            <a:r>
              <a:rPr lang="nb-NO" u="sng" dirty="0"/>
              <a:t> Pharmacovigilance </a:t>
            </a:r>
            <a:r>
              <a:rPr lang="nb-NO" u="sng" dirty="0" err="1"/>
              <a:t>Practices</a:t>
            </a:r>
            <a:r>
              <a:rPr lang="nb-NO" u="sng" dirty="0"/>
              <a:t> </a:t>
            </a:r>
            <a:r>
              <a:rPr lang="nb-NO" dirty="0"/>
              <a:t>(GVP)</a:t>
            </a:r>
          </a:p>
          <a:p>
            <a:r>
              <a:rPr lang="nb-NO" dirty="0" err="1"/>
              <a:t>Regulations</a:t>
            </a:r>
            <a:r>
              <a:rPr lang="nb-NO" dirty="0"/>
              <a:t> and guidelines </a:t>
            </a:r>
            <a:r>
              <a:rPr lang="nb-NO" dirty="0" err="1"/>
              <a:t>are</a:t>
            </a:r>
            <a:r>
              <a:rPr lang="nb-NO" dirty="0"/>
              <a:t> </a:t>
            </a:r>
            <a:r>
              <a:rPr lang="nb-NO" dirty="0" err="1"/>
              <a:t>collected</a:t>
            </a:r>
            <a:r>
              <a:rPr lang="nb-NO" dirty="0"/>
              <a:t> at </a:t>
            </a:r>
            <a:r>
              <a:rPr lang="nb-NO" dirty="0" err="1"/>
              <a:t>the</a:t>
            </a:r>
            <a:r>
              <a:rPr lang="nb-NO" dirty="0"/>
              <a:t> EMA web </a:t>
            </a:r>
            <a:r>
              <a:rPr lang="nb-NO" dirty="0" err="1"/>
              <a:t>site</a:t>
            </a:r>
            <a:r>
              <a:rPr lang="nb-NO" dirty="0"/>
              <a:t> </a:t>
            </a:r>
          </a:p>
          <a:p>
            <a:endParaRPr lang="nb-NO" dirty="0"/>
          </a:p>
          <a:p>
            <a:r>
              <a:rPr lang="nb-NO" dirty="0"/>
              <a:t>Clinical trials:</a:t>
            </a:r>
          </a:p>
          <a:p>
            <a:pPr lvl="1"/>
            <a:r>
              <a:rPr lang="nb-NO" dirty="0"/>
              <a:t>Directive 2001/20/EC (valid </a:t>
            </a:r>
            <a:r>
              <a:rPr lang="nb-NO" dirty="0" err="1"/>
              <a:t>until</a:t>
            </a:r>
            <a:r>
              <a:rPr lang="nb-NO" dirty="0"/>
              <a:t> 536/2014 is </a:t>
            </a:r>
            <a:r>
              <a:rPr lang="nb-NO" dirty="0" err="1"/>
              <a:t>implemented</a:t>
            </a:r>
            <a:r>
              <a:rPr lang="nb-NO" dirty="0"/>
              <a:t>)</a:t>
            </a:r>
          </a:p>
          <a:p>
            <a:pPr lvl="1"/>
            <a:r>
              <a:rPr lang="nb-NO" dirty="0" err="1"/>
              <a:t>Regulation</a:t>
            </a:r>
            <a:r>
              <a:rPr lang="nb-NO" dirty="0"/>
              <a:t> 536/2014 (to be </a:t>
            </a:r>
            <a:r>
              <a:rPr lang="nb-NO" dirty="0" err="1"/>
              <a:t>implemented</a:t>
            </a:r>
            <a:r>
              <a:rPr lang="nb-NO" dirty="0"/>
              <a:t> in </a:t>
            </a:r>
            <a:r>
              <a:rPr lang="nb-NO" dirty="0" err="1"/>
              <a:t>Dec</a:t>
            </a:r>
            <a:r>
              <a:rPr lang="nb-NO" dirty="0"/>
              <a:t> 2021?)</a:t>
            </a:r>
          </a:p>
          <a:p>
            <a:pPr lvl="1"/>
            <a:r>
              <a:rPr lang="nb-NO" dirty="0"/>
              <a:t>FOR-2009-10-30-1321: Forskrift om klinisk utprøving av legemidler til mennesker (to be </a:t>
            </a:r>
            <a:r>
              <a:rPr lang="nb-NO" dirty="0" err="1"/>
              <a:t>updated</a:t>
            </a:r>
            <a:r>
              <a:rPr lang="nb-NO" dirty="0"/>
              <a:t> </a:t>
            </a:r>
            <a:r>
              <a:rPr lang="nb-NO" dirty="0" err="1"/>
              <a:t>when</a:t>
            </a:r>
            <a:r>
              <a:rPr lang="nb-NO" dirty="0"/>
              <a:t> 536/2014 is </a:t>
            </a:r>
            <a:r>
              <a:rPr lang="nb-NO" dirty="0" err="1"/>
              <a:t>implemented</a:t>
            </a:r>
            <a:r>
              <a:rPr lang="nb-NO" dirty="0"/>
              <a:t>)</a:t>
            </a:r>
          </a:p>
          <a:p>
            <a:endParaRPr lang="nb-NO" dirty="0"/>
          </a:p>
        </p:txBody>
      </p:sp>
    </p:spTree>
    <p:extLst>
      <p:ext uri="{BB962C8B-B14F-4D97-AF65-F5344CB8AC3E}">
        <p14:creationId xmlns:p14="http://schemas.microsoft.com/office/powerpoint/2010/main" val="36361572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p:txBody>
          <a:bodyPr wrap="square" lIns="92075" tIns="46038" rIns="92075" bIns="46038">
            <a:normAutofit fontScale="97500"/>
          </a:bodyPr>
          <a:lstStyle/>
          <a:p>
            <a:pPr marL="0" indent="0">
              <a:buNone/>
            </a:pPr>
            <a:r>
              <a:rPr lang="nb-NO" sz="3400" dirty="0">
                <a:solidFill>
                  <a:srgbClr val="FF0000"/>
                </a:solidFill>
              </a:rPr>
              <a:t/>
            </a:r>
            <a:br>
              <a:rPr lang="nb-NO" sz="3400" dirty="0">
                <a:solidFill>
                  <a:srgbClr val="FF0000"/>
                </a:solidFill>
              </a:rPr>
            </a:br>
            <a:r>
              <a:rPr lang="nb-NO" sz="3400" dirty="0" smtClean="0">
                <a:solidFill>
                  <a:srgbClr val="002060"/>
                </a:solidFill>
              </a:rPr>
              <a:t/>
            </a:r>
            <a:br>
              <a:rPr lang="nb-NO" sz="3400" dirty="0" smtClean="0">
                <a:solidFill>
                  <a:srgbClr val="002060"/>
                </a:solidFill>
              </a:rPr>
            </a:br>
            <a:r>
              <a:rPr lang="nb-NO" sz="4000" dirty="0" err="1" smtClean="0">
                <a:solidFill>
                  <a:srgbClr val="002060"/>
                </a:solidFill>
              </a:rPr>
              <a:t>Investigator’s</a:t>
            </a:r>
            <a:r>
              <a:rPr lang="nb-NO" sz="4000" dirty="0" smtClean="0">
                <a:solidFill>
                  <a:srgbClr val="002060"/>
                </a:solidFill>
              </a:rPr>
              <a:t> </a:t>
            </a:r>
            <a:r>
              <a:rPr lang="nb-NO" sz="4000" dirty="0" err="1" smtClean="0">
                <a:solidFill>
                  <a:srgbClr val="002060"/>
                </a:solidFill>
              </a:rPr>
              <a:t>Responsibilities</a:t>
            </a:r>
            <a:r>
              <a:rPr lang="en-GB" sz="4000" dirty="0" smtClean="0">
                <a:solidFill>
                  <a:srgbClr val="002060"/>
                </a:solidFill>
              </a:rPr>
              <a:t/>
            </a:r>
            <a:br>
              <a:rPr lang="en-GB" sz="4000" dirty="0" smtClean="0">
                <a:solidFill>
                  <a:srgbClr val="002060"/>
                </a:solidFill>
              </a:rPr>
            </a:br>
            <a:endParaRPr lang="en-GB" sz="2800" dirty="0" smtClean="0">
              <a:solidFill>
                <a:srgbClr val="002060"/>
              </a:solidFill>
            </a:endParaRPr>
          </a:p>
        </p:txBody>
      </p:sp>
    </p:spTree>
    <p:extLst>
      <p:ext uri="{BB962C8B-B14F-4D97-AF65-F5344CB8AC3E}">
        <p14:creationId xmlns:p14="http://schemas.microsoft.com/office/powerpoint/2010/main" val="2784644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err="1" smtClean="0"/>
              <a:t>Responsibilities</a:t>
            </a:r>
            <a:endParaRPr lang="nb-NO" dirty="0"/>
          </a:p>
        </p:txBody>
      </p:sp>
      <p:sp>
        <p:nvSpPr>
          <p:cNvPr id="4" name="TextBox 3"/>
          <p:cNvSpPr txBox="1"/>
          <p:nvPr/>
        </p:nvSpPr>
        <p:spPr>
          <a:xfrm>
            <a:off x="1303896" y="2025167"/>
            <a:ext cx="4344987" cy="4030662"/>
          </a:xfrm>
          <a:prstGeom prst="rect">
            <a:avLst/>
          </a:prstGeom>
          <a:noFill/>
        </p:spPr>
        <p:txBody>
          <a:bodyPr>
            <a:spAutoFit/>
          </a:bodyPr>
          <a:lstStyle/>
          <a:p>
            <a:pPr marL="342900" indent="-342900" algn="l">
              <a:buFont typeface="Arial" pitchFamily="34" charset="0"/>
              <a:buChar char="•"/>
              <a:defRPr/>
            </a:pPr>
            <a:r>
              <a:rPr lang="en-GB" sz="3200" dirty="0">
                <a:latin typeface="+mn-lt"/>
              </a:rPr>
              <a:t>Competent Authority</a:t>
            </a:r>
          </a:p>
          <a:p>
            <a:pPr marL="342900" indent="-342900" algn="l">
              <a:buFont typeface="Arial" pitchFamily="34" charset="0"/>
              <a:buChar char="•"/>
              <a:defRPr/>
            </a:pPr>
            <a:endParaRPr lang="en-GB" sz="3200" dirty="0" smtClean="0">
              <a:latin typeface="+mn-lt"/>
            </a:endParaRPr>
          </a:p>
          <a:p>
            <a:pPr marL="342900" indent="-342900" algn="l">
              <a:buFont typeface="Arial" pitchFamily="34" charset="0"/>
              <a:buChar char="•"/>
              <a:defRPr/>
            </a:pPr>
            <a:endParaRPr lang="en-GB" sz="3200" dirty="0">
              <a:latin typeface="+mn-lt"/>
            </a:endParaRPr>
          </a:p>
          <a:p>
            <a:pPr marL="342900" indent="-342900" algn="l">
              <a:buFont typeface="Arial" pitchFamily="34" charset="0"/>
              <a:buChar char="•"/>
              <a:defRPr/>
            </a:pPr>
            <a:r>
              <a:rPr lang="en-GB" sz="3200" dirty="0">
                <a:latin typeface="+mn-lt"/>
              </a:rPr>
              <a:t>Sponsor</a:t>
            </a:r>
          </a:p>
          <a:p>
            <a:pPr marL="342900" indent="-342900" algn="l">
              <a:buFont typeface="Arial" pitchFamily="34" charset="0"/>
              <a:buChar char="•"/>
              <a:defRPr/>
            </a:pPr>
            <a:endParaRPr lang="en-GB" sz="3200" dirty="0">
              <a:latin typeface="+mn-lt"/>
            </a:endParaRPr>
          </a:p>
          <a:p>
            <a:pPr marL="342900" indent="-342900" algn="l">
              <a:buFont typeface="Arial" pitchFamily="34" charset="0"/>
              <a:buChar char="•"/>
              <a:defRPr/>
            </a:pPr>
            <a:r>
              <a:rPr lang="en-GB" sz="3200" dirty="0">
                <a:latin typeface="+mn-lt"/>
              </a:rPr>
              <a:t>Investigator</a:t>
            </a:r>
          </a:p>
          <a:p>
            <a:pPr marL="342900" indent="-342900" algn="l">
              <a:buFont typeface="Arial" pitchFamily="34" charset="0"/>
              <a:buChar char="•"/>
              <a:defRPr/>
            </a:pPr>
            <a:endParaRPr lang="en-GB" sz="3200" dirty="0">
              <a:latin typeface="+mn-lt"/>
            </a:endParaRPr>
          </a:p>
          <a:p>
            <a:pPr marL="342900" indent="-342900" algn="l">
              <a:buFont typeface="Arial" pitchFamily="34" charset="0"/>
              <a:buChar char="•"/>
              <a:defRPr/>
            </a:pPr>
            <a:r>
              <a:rPr lang="en-GB" sz="3200" dirty="0">
                <a:latin typeface="+mn-lt"/>
              </a:rPr>
              <a:t>Patient</a:t>
            </a:r>
          </a:p>
        </p:txBody>
      </p:sp>
      <p:sp>
        <p:nvSpPr>
          <p:cNvPr id="5" name="Content Placeholder 2"/>
          <p:cNvSpPr txBox="1">
            <a:spLocks/>
          </p:cNvSpPr>
          <p:nvPr/>
        </p:nvSpPr>
        <p:spPr bwMode="auto">
          <a:xfrm>
            <a:off x="6353733" y="2606192"/>
            <a:ext cx="3629025" cy="28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a:spcBef>
                <a:spcPct val="40000"/>
              </a:spcBef>
              <a:spcAft>
                <a:spcPct val="10000"/>
              </a:spcAft>
              <a:buFontTx/>
              <a:buChar char="•"/>
            </a:pPr>
            <a:r>
              <a:rPr lang="nb-NO" sz="3200" dirty="0" err="1">
                <a:latin typeface="Verdana" pitchFamily="34" charset="0"/>
              </a:rPr>
              <a:t>Detection</a:t>
            </a:r>
            <a:endParaRPr lang="nb-NO" sz="3200" dirty="0">
              <a:latin typeface="Verdana" pitchFamily="34" charset="0"/>
            </a:endParaRPr>
          </a:p>
          <a:p>
            <a:pPr algn="l">
              <a:spcBef>
                <a:spcPct val="40000"/>
              </a:spcBef>
              <a:spcAft>
                <a:spcPct val="10000"/>
              </a:spcAft>
              <a:buFontTx/>
              <a:buChar char="•"/>
            </a:pPr>
            <a:r>
              <a:rPr lang="nb-NO" sz="3200" dirty="0" err="1">
                <a:latin typeface="Verdana" pitchFamily="34" charset="0"/>
              </a:rPr>
              <a:t>Assessment</a:t>
            </a:r>
            <a:endParaRPr lang="nb-NO" sz="3200" dirty="0">
              <a:latin typeface="Verdana" pitchFamily="34" charset="0"/>
            </a:endParaRPr>
          </a:p>
          <a:p>
            <a:pPr algn="l">
              <a:spcBef>
                <a:spcPct val="40000"/>
              </a:spcBef>
              <a:spcAft>
                <a:spcPct val="10000"/>
              </a:spcAft>
              <a:buFontTx/>
              <a:buChar char="•"/>
            </a:pPr>
            <a:r>
              <a:rPr lang="nb-NO" sz="3200" dirty="0" err="1">
                <a:latin typeface="Verdana" pitchFamily="34" charset="0"/>
              </a:rPr>
              <a:t>Understanding</a:t>
            </a:r>
            <a:endParaRPr lang="nb-NO" sz="3200" dirty="0">
              <a:latin typeface="Verdana" pitchFamily="34" charset="0"/>
            </a:endParaRPr>
          </a:p>
          <a:p>
            <a:pPr algn="l">
              <a:spcBef>
                <a:spcPct val="40000"/>
              </a:spcBef>
              <a:spcAft>
                <a:spcPct val="10000"/>
              </a:spcAft>
              <a:buFontTx/>
              <a:buChar char="•"/>
            </a:pPr>
            <a:r>
              <a:rPr lang="nb-NO" sz="3200" dirty="0" err="1">
                <a:latin typeface="Verdana" pitchFamily="34" charset="0"/>
              </a:rPr>
              <a:t>Prevention</a:t>
            </a:r>
            <a:endParaRPr lang="nb-NO" sz="3200" dirty="0">
              <a:latin typeface="Verdana" pitchFamily="34" charset="0"/>
            </a:endParaRPr>
          </a:p>
          <a:p>
            <a:pPr algn="l">
              <a:spcBef>
                <a:spcPct val="40000"/>
              </a:spcBef>
              <a:spcAft>
                <a:spcPct val="10000"/>
              </a:spcAft>
              <a:buFontTx/>
              <a:buChar char="•"/>
            </a:pPr>
            <a:endParaRPr lang="nb-NO" sz="3200" dirty="0">
              <a:solidFill>
                <a:schemeClr val="tx2"/>
              </a:solidFill>
              <a:latin typeface="Verdana" pitchFamily="34" charset="0"/>
            </a:endParaRPr>
          </a:p>
        </p:txBody>
      </p:sp>
      <p:grpSp>
        <p:nvGrpSpPr>
          <p:cNvPr id="6" name="Group 5"/>
          <p:cNvGrpSpPr>
            <a:grpSpLocks/>
          </p:cNvGrpSpPr>
          <p:nvPr/>
        </p:nvGrpSpPr>
        <p:grpSpPr bwMode="auto">
          <a:xfrm>
            <a:off x="4182033" y="2426804"/>
            <a:ext cx="2171700" cy="2676525"/>
            <a:chOff x="3124200" y="2019300"/>
            <a:chExt cx="2171700" cy="2676525"/>
          </a:xfrm>
        </p:grpSpPr>
        <p:cxnSp>
          <p:nvCxnSpPr>
            <p:cNvPr id="7" name="Straight Arrow Connector 7"/>
            <p:cNvCxnSpPr>
              <a:cxnSpLocks noChangeShapeType="1"/>
            </p:cNvCxnSpPr>
            <p:nvPr/>
          </p:nvCxnSpPr>
          <p:spPr bwMode="auto">
            <a:xfrm>
              <a:off x="3124200" y="2019300"/>
              <a:ext cx="2171700" cy="504825"/>
            </a:xfrm>
            <a:prstGeom prst="straightConnector1">
              <a:avLst/>
            </a:prstGeom>
            <a:noFill/>
            <a:ln w="9525" algn="ctr">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8"/>
            <p:cNvCxnSpPr>
              <a:cxnSpLocks noChangeShapeType="1"/>
            </p:cNvCxnSpPr>
            <p:nvPr/>
          </p:nvCxnSpPr>
          <p:spPr bwMode="auto">
            <a:xfrm>
              <a:off x="3124200" y="2019300"/>
              <a:ext cx="2171700" cy="120967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10"/>
            <p:cNvCxnSpPr>
              <a:cxnSpLocks noChangeShapeType="1"/>
            </p:cNvCxnSpPr>
            <p:nvPr/>
          </p:nvCxnSpPr>
          <p:spPr bwMode="auto">
            <a:xfrm>
              <a:off x="3124200" y="2019300"/>
              <a:ext cx="2171700" cy="19526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12"/>
            <p:cNvCxnSpPr>
              <a:cxnSpLocks noChangeShapeType="1"/>
            </p:cNvCxnSpPr>
            <p:nvPr/>
          </p:nvCxnSpPr>
          <p:spPr bwMode="auto">
            <a:xfrm>
              <a:off x="3124200" y="2019300"/>
              <a:ext cx="2171700" cy="26765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 name="Group 10"/>
          <p:cNvGrpSpPr>
            <a:grpSpLocks/>
          </p:cNvGrpSpPr>
          <p:nvPr/>
        </p:nvGrpSpPr>
        <p:grpSpPr bwMode="auto">
          <a:xfrm>
            <a:off x="3629583" y="2931629"/>
            <a:ext cx="2724150" cy="2171700"/>
            <a:chOff x="2571750" y="2524125"/>
            <a:chExt cx="2724150" cy="2171700"/>
          </a:xfrm>
        </p:grpSpPr>
        <p:cxnSp>
          <p:nvCxnSpPr>
            <p:cNvPr id="12" name="Straight Arrow Connector 14"/>
            <p:cNvCxnSpPr>
              <a:cxnSpLocks noChangeShapeType="1"/>
            </p:cNvCxnSpPr>
            <p:nvPr/>
          </p:nvCxnSpPr>
          <p:spPr bwMode="auto">
            <a:xfrm flipV="1">
              <a:off x="2571750" y="2524125"/>
              <a:ext cx="2724150" cy="100488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5"/>
            <p:cNvCxnSpPr>
              <a:cxnSpLocks noChangeShapeType="1"/>
            </p:cNvCxnSpPr>
            <p:nvPr/>
          </p:nvCxnSpPr>
          <p:spPr bwMode="auto">
            <a:xfrm flipV="1">
              <a:off x="2571750" y="3228975"/>
              <a:ext cx="2724150" cy="30003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6"/>
            <p:cNvCxnSpPr>
              <a:cxnSpLocks noChangeShapeType="1"/>
            </p:cNvCxnSpPr>
            <p:nvPr/>
          </p:nvCxnSpPr>
          <p:spPr bwMode="auto">
            <a:xfrm>
              <a:off x="2571750" y="3529012"/>
              <a:ext cx="2724150" cy="44291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7"/>
            <p:cNvCxnSpPr>
              <a:cxnSpLocks noChangeShapeType="1"/>
            </p:cNvCxnSpPr>
            <p:nvPr/>
          </p:nvCxnSpPr>
          <p:spPr bwMode="auto">
            <a:xfrm>
              <a:off x="2571750" y="3529012"/>
              <a:ext cx="2724150" cy="116681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 name="Group 15"/>
          <p:cNvGrpSpPr>
            <a:grpSpLocks/>
          </p:cNvGrpSpPr>
          <p:nvPr/>
        </p:nvGrpSpPr>
        <p:grpSpPr bwMode="auto">
          <a:xfrm>
            <a:off x="4286808" y="2931629"/>
            <a:ext cx="2066925" cy="2171700"/>
            <a:chOff x="3228975" y="2524125"/>
            <a:chExt cx="2066925" cy="2171700"/>
          </a:xfrm>
        </p:grpSpPr>
        <p:cxnSp>
          <p:nvCxnSpPr>
            <p:cNvPr id="17" name="Straight Arrow Connector 57"/>
            <p:cNvCxnSpPr>
              <a:cxnSpLocks noChangeShapeType="1"/>
            </p:cNvCxnSpPr>
            <p:nvPr/>
          </p:nvCxnSpPr>
          <p:spPr bwMode="auto">
            <a:xfrm flipV="1">
              <a:off x="3228975" y="2524125"/>
              <a:ext cx="2000250" cy="185975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58"/>
            <p:cNvCxnSpPr>
              <a:cxnSpLocks noChangeShapeType="1"/>
            </p:cNvCxnSpPr>
            <p:nvPr/>
          </p:nvCxnSpPr>
          <p:spPr bwMode="auto">
            <a:xfrm flipV="1">
              <a:off x="3228975" y="3228975"/>
              <a:ext cx="2000250" cy="115490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59"/>
            <p:cNvCxnSpPr>
              <a:cxnSpLocks noChangeShapeType="1"/>
            </p:cNvCxnSpPr>
            <p:nvPr/>
          </p:nvCxnSpPr>
          <p:spPr bwMode="auto">
            <a:xfrm flipV="1">
              <a:off x="3228975" y="3971925"/>
              <a:ext cx="2066925" cy="411956"/>
            </a:xfrm>
            <a:prstGeom prst="straightConnector1">
              <a:avLst/>
            </a:prstGeom>
            <a:noFill/>
            <a:ln w="9525" algn="ctr">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60"/>
            <p:cNvCxnSpPr>
              <a:cxnSpLocks noChangeShapeType="1"/>
            </p:cNvCxnSpPr>
            <p:nvPr/>
          </p:nvCxnSpPr>
          <p:spPr bwMode="auto">
            <a:xfrm>
              <a:off x="3228975" y="4383881"/>
              <a:ext cx="2000250" cy="311944"/>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 name="Group 20"/>
          <p:cNvGrpSpPr>
            <a:grpSpLocks/>
          </p:cNvGrpSpPr>
          <p:nvPr/>
        </p:nvGrpSpPr>
        <p:grpSpPr bwMode="auto">
          <a:xfrm>
            <a:off x="3334308" y="2931629"/>
            <a:ext cx="3019425" cy="2819400"/>
            <a:chOff x="2276475" y="2524125"/>
            <a:chExt cx="3019425" cy="2819400"/>
          </a:xfrm>
        </p:grpSpPr>
        <p:cxnSp>
          <p:nvCxnSpPr>
            <p:cNvPr id="22" name="Straight Arrow Connector 67"/>
            <p:cNvCxnSpPr>
              <a:cxnSpLocks noChangeShapeType="1"/>
            </p:cNvCxnSpPr>
            <p:nvPr/>
          </p:nvCxnSpPr>
          <p:spPr bwMode="auto">
            <a:xfrm flipV="1">
              <a:off x="2276475" y="2524125"/>
              <a:ext cx="2952750" cy="28194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69"/>
            <p:cNvCxnSpPr>
              <a:cxnSpLocks noChangeShapeType="1"/>
            </p:cNvCxnSpPr>
            <p:nvPr/>
          </p:nvCxnSpPr>
          <p:spPr bwMode="auto">
            <a:xfrm flipV="1">
              <a:off x="2276475" y="4695825"/>
              <a:ext cx="3019425" cy="647700"/>
            </a:xfrm>
            <a:prstGeom prst="straightConnector1">
              <a:avLst/>
            </a:prstGeom>
            <a:noFill/>
            <a:ln w="9525" algn="ctr">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79774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Responsibilities</a:t>
            </a:r>
            <a:endParaRPr lang="nb-NO" dirty="0"/>
          </a:p>
        </p:txBody>
      </p:sp>
      <p:sp>
        <p:nvSpPr>
          <p:cNvPr id="4" name="Rounded Rectangle 3"/>
          <p:cNvSpPr>
            <a:spLocks noChangeArrowheads="1"/>
          </p:cNvSpPr>
          <p:nvPr/>
        </p:nvSpPr>
        <p:spPr bwMode="auto">
          <a:xfrm>
            <a:off x="6497170" y="2124075"/>
            <a:ext cx="3629025" cy="2943225"/>
          </a:xfrm>
          <a:prstGeom prst="roundRect">
            <a:avLst>
              <a:gd name="adj"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5" name="TextBox 4"/>
          <p:cNvSpPr txBox="1"/>
          <p:nvPr/>
        </p:nvSpPr>
        <p:spPr>
          <a:xfrm>
            <a:off x="1447333" y="2587625"/>
            <a:ext cx="4344987" cy="3046413"/>
          </a:xfrm>
          <a:prstGeom prst="rect">
            <a:avLst/>
          </a:prstGeom>
          <a:noFill/>
        </p:spPr>
        <p:txBody>
          <a:bodyPr>
            <a:spAutoFit/>
          </a:bodyPr>
          <a:lstStyle/>
          <a:p>
            <a:pPr marL="342900" indent="-342900" algn="l">
              <a:buFont typeface="Arial" pitchFamily="34" charset="0"/>
              <a:buChar char="•"/>
              <a:defRPr/>
            </a:pPr>
            <a:endParaRPr lang="en-GB" sz="3200" dirty="0">
              <a:latin typeface="+mn-lt"/>
            </a:endParaRPr>
          </a:p>
          <a:p>
            <a:pPr marL="342900" indent="-342900" algn="l">
              <a:buFont typeface="Arial" pitchFamily="34" charset="0"/>
              <a:buChar char="•"/>
              <a:defRPr/>
            </a:pPr>
            <a:r>
              <a:rPr lang="en-GB" sz="3200" dirty="0">
                <a:latin typeface="+mn-lt"/>
              </a:rPr>
              <a:t>Sponsor</a:t>
            </a:r>
          </a:p>
          <a:p>
            <a:pPr marL="342900" indent="-342900" algn="l">
              <a:buFont typeface="Arial" pitchFamily="34" charset="0"/>
              <a:buChar char="•"/>
              <a:defRPr/>
            </a:pPr>
            <a:endParaRPr lang="en-GB" sz="3200" dirty="0">
              <a:latin typeface="+mn-lt"/>
            </a:endParaRPr>
          </a:p>
          <a:p>
            <a:pPr marL="342900" indent="-342900" algn="l">
              <a:buFont typeface="Arial" pitchFamily="34" charset="0"/>
              <a:buChar char="•"/>
              <a:defRPr/>
            </a:pPr>
            <a:r>
              <a:rPr lang="en-GB" sz="3200" dirty="0">
                <a:latin typeface="+mn-lt"/>
              </a:rPr>
              <a:t>Investigator</a:t>
            </a:r>
          </a:p>
          <a:p>
            <a:pPr marL="342900" indent="-342900" algn="l">
              <a:buFont typeface="Arial" pitchFamily="34" charset="0"/>
              <a:buChar char="•"/>
              <a:defRPr/>
            </a:pPr>
            <a:endParaRPr lang="en-GB" sz="3200" dirty="0">
              <a:latin typeface="+mn-lt"/>
            </a:endParaRPr>
          </a:p>
          <a:p>
            <a:pPr algn="l">
              <a:defRPr/>
            </a:pPr>
            <a:endParaRPr lang="en-GB" sz="3200" dirty="0">
              <a:latin typeface="+mn-lt"/>
            </a:endParaRPr>
          </a:p>
        </p:txBody>
      </p:sp>
      <p:sp>
        <p:nvSpPr>
          <p:cNvPr id="6" name="Content Placeholder 2"/>
          <p:cNvSpPr txBox="1">
            <a:spLocks/>
          </p:cNvSpPr>
          <p:nvPr/>
        </p:nvSpPr>
        <p:spPr bwMode="auto">
          <a:xfrm>
            <a:off x="6497170" y="2198688"/>
            <a:ext cx="3629025" cy="28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marL="457200" indent="-457200" algn="l">
              <a:spcBef>
                <a:spcPct val="40000"/>
              </a:spcBef>
              <a:spcAft>
                <a:spcPct val="10000"/>
              </a:spcAft>
              <a:buFont typeface="Arial" panose="020B0604020202020204" pitchFamily="34" charset="0"/>
              <a:buChar char="•"/>
            </a:pPr>
            <a:r>
              <a:rPr lang="nb-NO" sz="3200" dirty="0" err="1">
                <a:latin typeface="Verdana" pitchFamily="34" charset="0"/>
              </a:rPr>
              <a:t>Detection</a:t>
            </a:r>
            <a:endParaRPr lang="nb-NO" sz="3200" dirty="0">
              <a:latin typeface="Verdana" pitchFamily="34" charset="0"/>
            </a:endParaRPr>
          </a:p>
          <a:p>
            <a:pPr marL="457200" indent="-457200" algn="l">
              <a:spcBef>
                <a:spcPct val="40000"/>
              </a:spcBef>
              <a:spcAft>
                <a:spcPct val="10000"/>
              </a:spcAft>
              <a:buFont typeface="Arial" panose="020B0604020202020204" pitchFamily="34" charset="0"/>
              <a:buChar char="•"/>
            </a:pPr>
            <a:r>
              <a:rPr lang="nb-NO" sz="3200" dirty="0" err="1">
                <a:latin typeface="Verdana" pitchFamily="34" charset="0"/>
              </a:rPr>
              <a:t>Assessment</a:t>
            </a:r>
            <a:endParaRPr lang="nb-NO" sz="3200" dirty="0">
              <a:latin typeface="Verdana" pitchFamily="34" charset="0"/>
            </a:endParaRPr>
          </a:p>
          <a:p>
            <a:pPr marL="457200" indent="-457200" algn="l">
              <a:spcBef>
                <a:spcPct val="40000"/>
              </a:spcBef>
              <a:spcAft>
                <a:spcPct val="10000"/>
              </a:spcAft>
              <a:buFont typeface="Arial" panose="020B0604020202020204" pitchFamily="34" charset="0"/>
              <a:buChar char="•"/>
            </a:pPr>
            <a:r>
              <a:rPr lang="nb-NO" sz="3200" dirty="0" err="1">
                <a:latin typeface="Verdana" pitchFamily="34" charset="0"/>
              </a:rPr>
              <a:t>Understanding</a:t>
            </a:r>
            <a:endParaRPr lang="nb-NO" sz="3200" dirty="0">
              <a:latin typeface="Verdana" pitchFamily="34" charset="0"/>
            </a:endParaRPr>
          </a:p>
          <a:p>
            <a:pPr marL="457200" indent="-457200" algn="l">
              <a:spcBef>
                <a:spcPct val="40000"/>
              </a:spcBef>
              <a:spcAft>
                <a:spcPct val="10000"/>
              </a:spcAft>
              <a:buFont typeface="Arial" panose="020B0604020202020204" pitchFamily="34" charset="0"/>
              <a:buChar char="•"/>
            </a:pPr>
            <a:r>
              <a:rPr lang="nb-NO" sz="3200" dirty="0" err="1">
                <a:latin typeface="Verdana" pitchFamily="34" charset="0"/>
              </a:rPr>
              <a:t>Prevention</a:t>
            </a:r>
            <a:endParaRPr lang="nb-NO" sz="3200" dirty="0">
              <a:latin typeface="Verdana" pitchFamily="34" charset="0"/>
            </a:endParaRPr>
          </a:p>
          <a:p>
            <a:pPr algn="l">
              <a:spcBef>
                <a:spcPct val="40000"/>
              </a:spcBef>
              <a:spcAft>
                <a:spcPct val="10000"/>
              </a:spcAft>
              <a:buClr>
                <a:srgbClr val="FFFF00"/>
              </a:buClr>
              <a:buFontTx/>
              <a:buChar char="•"/>
            </a:pPr>
            <a:endParaRPr lang="nb-NO" sz="3200" dirty="0">
              <a:solidFill>
                <a:schemeClr val="tx2"/>
              </a:solidFill>
              <a:latin typeface="Verdana" pitchFamily="34" charset="0"/>
            </a:endParaRPr>
          </a:p>
        </p:txBody>
      </p:sp>
      <p:sp>
        <p:nvSpPr>
          <p:cNvPr id="7" name="Right Arrow 6"/>
          <p:cNvSpPr>
            <a:spLocks noChangeArrowheads="1"/>
          </p:cNvSpPr>
          <p:nvPr/>
        </p:nvSpPr>
        <p:spPr bwMode="auto">
          <a:xfrm>
            <a:off x="4277845" y="3084513"/>
            <a:ext cx="2171700" cy="809625"/>
          </a:xfrm>
          <a:prstGeom prst="rightArrow">
            <a:avLst>
              <a:gd name="adj1" fmla="val 50000"/>
              <a:gd name="adj2" fmla="val 50071"/>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Tree>
    <p:extLst>
      <p:ext uri="{BB962C8B-B14F-4D97-AF65-F5344CB8AC3E}">
        <p14:creationId xmlns:p14="http://schemas.microsoft.com/office/powerpoint/2010/main" val="1459774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err="1" smtClean="0"/>
              <a:t>Investigator</a:t>
            </a:r>
            <a:endParaRPr lang="nb-NO" dirty="0"/>
          </a:p>
        </p:txBody>
      </p:sp>
      <p:sp>
        <p:nvSpPr>
          <p:cNvPr id="3" name="Content Placeholder 2"/>
          <p:cNvSpPr>
            <a:spLocks noGrp="1"/>
          </p:cNvSpPr>
          <p:nvPr>
            <p:ph idx="1"/>
          </p:nvPr>
        </p:nvSpPr>
        <p:spPr/>
        <p:txBody>
          <a:bodyPr>
            <a:normAutofit/>
          </a:bodyPr>
          <a:lstStyle/>
          <a:p>
            <a:r>
              <a:rPr lang="en-US" dirty="0"/>
              <a:t>Detection</a:t>
            </a:r>
          </a:p>
          <a:p>
            <a:pPr lvl="1"/>
            <a:r>
              <a:rPr lang="en-US" dirty="0"/>
              <a:t>SAE reporting, AE collection</a:t>
            </a:r>
          </a:p>
          <a:p>
            <a:r>
              <a:rPr lang="en-US" dirty="0"/>
              <a:t>Assessment</a:t>
            </a:r>
          </a:p>
          <a:p>
            <a:pPr lvl="1"/>
            <a:r>
              <a:rPr lang="en-US" dirty="0"/>
              <a:t>Relatedness</a:t>
            </a:r>
          </a:p>
          <a:p>
            <a:pPr lvl="1"/>
            <a:r>
              <a:rPr lang="en-US" dirty="0"/>
              <a:t>Expectedness</a:t>
            </a:r>
          </a:p>
          <a:p>
            <a:r>
              <a:rPr lang="en-US" dirty="0"/>
              <a:t>Understanding</a:t>
            </a:r>
          </a:p>
          <a:p>
            <a:pPr lvl="1"/>
            <a:r>
              <a:rPr lang="en-US" dirty="0"/>
              <a:t>Investigator’s brochure</a:t>
            </a:r>
          </a:p>
          <a:p>
            <a:r>
              <a:rPr lang="en-US" dirty="0"/>
              <a:t>Prevention</a:t>
            </a:r>
          </a:p>
          <a:p>
            <a:pPr lvl="1"/>
            <a:r>
              <a:rPr lang="en-US" dirty="0"/>
              <a:t>Information to patients and clinical trial subjects</a:t>
            </a:r>
          </a:p>
          <a:p>
            <a:pPr lvl="1"/>
            <a:r>
              <a:rPr lang="en-US" dirty="0"/>
              <a:t>Compliance with protocol</a:t>
            </a:r>
          </a:p>
          <a:p>
            <a:endParaRPr lang="nb-NO" dirty="0"/>
          </a:p>
        </p:txBody>
      </p:sp>
    </p:spTree>
    <p:extLst>
      <p:ext uri="{BB962C8B-B14F-4D97-AF65-F5344CB8AC3E}">
        <p14:creationId xmlns:p14="http://schemas.microsoft.com/office/powerpoint/2010/main" val="3045443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err="1"/>
              <a:t>What</a:t>
            </a:r>
            <a:r>
              <a:rPr lang="nb-NO" dirty="0"/>
              <a:t> must be </a:t>
            </a:r>
            <a:r>
              <a:rPr lang="nb-NO" dirty="0" err="1"/>
              <a:t>reported</a:t>
            </a:r>
            <a:r>
              <a:rPr lang="nb-NO" dirty="0"/>
              <a:t>?</a:t>
            </a:r>
          </a:p>
        </p:txBody>
      </p:sp>
      <p:sp>
        <p:nvSpPr>
          <p:cNvPr id="3" name="Content Placeholder 2"/>
          <p:cNvSpPr>
            <a:spLocks noGrp="1"/>
          </p:cNvSpPr>
          <p:nvPr>
            <p:ph idx="1"/>
          </p:nvPr>
        </p:nvSpPr>
        <p:spPr/>
        <p:txBody>
          <a:bodyPr/>
          <a:lstStyle/>
          <a:p>
            <a:r>
              <a:rPr lang="en-GB" dirty="0"/>
              <a:t>Minimum elements to make a case valid (from investigator):</a:t>
            </a:r>
          </a:p>
          <a:p>
            <a:pPr lvl="1"/>
            <a:r>
              <a:rPr lang="en-GB" dirty="0"/>
              <a:t>An identifiable patient (patient number…)</a:t>
            </a:r>
          </a:p>
          <a:p>
            <a:pPr lvl="1"/>
            <a:r>
              <a:rPr lang="en-GB" dirty="0"/>
              <a:t>A product (or a study number and randomization code, for blinded studies)</a:t>
            </a:r>
          </a:p>
          <a:p>
            <a:pPr lvl="1"/>
            <a:r>
              <a:rPr lang="en-GB" dirty="0"/>
              <a:t>An event</a:t>
            </a:r>
          </a:p>
          <a:p>
            <a:pPr lvl="1"/>
            <a:r>
              <a:rPr lang="en-GB" dirty="0"/>
              <a:t>A reporter (to be able to ask for more information)</a:t>
            </a:r>
          </a:p>
          <a:p>
            <a:endParaRPr lang="nb-NO" dirty="0"/>
          </a:p>
        </p:txBody>
      </p:sp>
    </p:spTree>
    <p:extLst>
      <p:ext uri="{BB962C8B-B14F-4D97-AF65-F5344CB8AC3E}">
        <p14:creationId xmlns:p14="http://schemas.microsoft.com/office/powerpoint/2010/main" val="4262987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p:txBody>
          <a:bodyPr wrap="square" lIns="92075" tIns="46038" rIns="92075" bIns="46038">
            <a:normAutofit fontScale="97500"/>
          </a:bodyPr>
          <a:lstStyle/>
          <a:p>
            <a:pPr marL="0" indent="0">
              <a:buNone/>
            </a:pPr>
            <a:r>
              <a:rPr lang="nb-NO" sz="3400" dirty="0">
                <a:solidFill>
                  <a:srgbClr val="FF0000"/>
                </a:solidFill>
              </a:rPr>
              <a:t/>
            </a:r>
            <a:br>
              <a:rPr lang="nb-NO" sz="3400" dirty="0">
                <a:solidFill>
                  <a:srgbClr val="FF0000"/>
                </a:solidFill>
              </a:rPr>
            </a:br>
            <a:r>
              <a:rPr lang="nb-NO" sz="3400" dirty="0" smtClean="0">
                <a:solidFill>
                  <a:srgbClr val="002060"/>
                </a:solidFill>
              </a:rPr>
              <a:t/>
            </a:r>
            <a:br>
              <a:rPr lang="nb-NO" sz="3400" dirty="0" smtClean="0">
                <a:solidFill>
                  <a:srgbClr val="002060"/>
                </a:solidFill>
              </a:rPr>
            </a:br>
            <a:r>
              <a:rPr lang="nb-NO" sz="4000" dirty="0" err="1" smtClean="0">
                <a:solidFill>
                  <a:srgbClr val="002060"/>
                </a:solidFill>
              </a:rPr>
              <a:t>Introduction</a:t>
            </a:r>
            <a:endParaRPr lang="en-GB" sz="2800" dirty="0" smtClean="0">
              <a:solidFill>
                <a:srgbClr val="002060"/>
              </a:solidFill>
            </a:endParaRPr>
          </a:p>
        </p:txBody>
      </p:sp>
    </p:spTree>
    <p:extLst>
      <p:ext uri="{BB962C8B-B14F-4D97-AF65-F5344CB8AC3E}">
        <p14:creationId xmlns:p14="http://schemas.microsoft.com/office/powerpoint/2010/main" val="28439864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err="1"/>
              <a:t>What</a:t>
            </a:r>
            <a:r>
              <a:rPr lang="nb-NO" dirty="0"/>
              <a:t> must be </a:t>
            </a:r>
            <a:r>
              <a:rPr lang="nb-NO" dirty="0" err="1"/>
              <a:t>reported</a:t>
            </a:r>
            <a:r>
              <a:rPr lang="nb-NO" dirty="0"/>
              <a:t>?</a:t>
            </a:r>
          </a:p>
        </p:txBody>
      </p:sp>
      <p:sp>
        <p:nvSpPr>
          <p:cNvPr id="3" name="Content Placeholder 2"/>
          <p:cNvSpPr>
            <a:spLocks noGrp="1"/>
          </p:cNvSpPr>
          <p:nvPr>
            <p:ph idx="1"/>
          </p:nvPr>
        </p:nvSpPr>
        <p:spPr/>
        <p:txBody>
          <a:bodyPr/>
          <a:lstStyle/>
          <a:p>
            <a:r>
              <a:rPr lang="en-GB" dirty="0"/>
              <a:t>Causality assessment:</a:t>
            </a:r>
          </a:p>
          <a:p>
            <a:pPr lvl="1"/>
            <a:r>
              <a:rPr lang="en-GB" dirty="0"/>
              <a:t>Is the event considered to be caused by the investigational medicinal product?</a:t>
            </a:r>
          </a:p>
          <a:p>
            <a:pPr lvl="1"/>
            <a:r>
              <a:rPr lang="en-GB" dirty="0"/>
              <a:t>This assessment is made by both investigator and sponsor</a:t>
            </a:r>
          </a:p>
          <a:p>
            <a:endParaRPr lang="en-GB" dirty="0"/>
          </a:p>
          <a:p>
            <a:r>
              <a:rPr lang="en-GB" dirty="0"/>
              <a:t>Further desired elements:</a:t>
            </a:r>
          </a:p>
          <a:p>
            <a:pPr lvl="1"/>
            <a:r>
              <a:rPr lang="en-GB" dirty="0"/>
              <a:t>Severity</a:t>
            </a:r>
          </a:p>
          <a:p>
            <a:pPr lvl="1"/>
            <a:r>
              <a:rPr lang="en-GB" dirty="0"/>
              <a:t>Seriousness criteria</a:t>
            </a:r>
          </a:p>
          <a:p>
            <a:pPr lvl="1"/>
            <a:r>
              <a:rPr lang="en-GB" dirty="0"/>
              <a:t>Date of onset</a:t>
            </a:r>
          </a:p>
          <a:p>
            <a:pPr lvl="1"/>
            <a:r>
              <a:rPr lang="en-GB" dirty="0"/>
              <a:t>Date of last dosing of investigational medicinal product</a:t>
            </a:r>
          </a:p>
          <a:p>
            <a:endParaRPr lang="nb-NO" dirty="0"/>
          </a:p>
        </p:txBody>
      </p:sp>
    </p:spTree>
    <p:extLst>
      <p:ext uri="{BB962C8B-B14F-4D97-AF65-F5344CB8AC3E}">
        <p14:creationId xmlns:p14="http://schemas.microsoft.com/office/powerpoint/2010/main" val="167498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Severity assessment</a:t>
            </a:r>
            <a:endParaRPr lang="nb-NO" dirty="0"/>
          </a:p>
        </p:txBody>
      </p:sp>
      <p:sp>
        <p:nvSpPr>
          <p:cNvPr id="3" name="Content Placeholder 2"/>
          <p:cNvSpPr>
            <a:spLocks noGrp="1"/>
          </p:cNvSpPr>
          <p:nvPr>
            <p:ph idx="1"/>
          </p:nvPr>
        </p:nvSpPr>
        <p:spPr/>
        <p:txBody>
          <a:bodyPr/>
          <a:lstStyle/>
          <a:p>
            <a:r>
              <a:rPr lang="en-GB" dirty="0"/>
              <a:t>Grading of event </a:t>
            </a:r>
          </a:p>
          <a:p>
            <a:pPr lvl="1"/>
            <a:r>
              <a:rPr lang="en-GB" dirty="0"/>
              <a:t>e.g. mild – moderate – severe – life threatening</a:t>
            </a:r>
          </a:p>
          <a:p>
            <a:endParaRPr lang="en-GB" dirty="0"/>
          </a:p>
          <a:p>
            <a:r>
              <a:rPr lang="en-GB" dirty="0"/>
              <a:t>Several AE grading scales</a:t>
            </a:r>
          </a:p>
          <a:p>
            <a:pPr marL="400050" lvl="1" indent="0">
              <a:buNone/>
            </a:pPr>
            <a:r>
              <a:rPr lang="en-GB" dirty="0"/>
              <a:t>Examples: </a:t>
            </a:r>
          </a:p>
          <a:p>
            <a:pPr lvl="1"/>
            <a:r>
              <a:rPr lang="en-GB" dirty="0"/>
              <a:t>National Cancer Institute’s </a:t>
            </a:r>
            <a:br>
              <a:rPr lang="en-GB" dirty="0"/>
            </a:br>
            <a:r>
              <a:rPr lang="en-US" dirty="0"/>
              <a:t>Common Terminology Criteria for Adverse Events (</a:t>
            </a:r>
            <a:r>
              <a:rPr lang="en-GB" dirty="0"/>
              <a:t>NCI’s CTCAE; for oncology studies, see next slide)</a:t>
            </a:r>
          </a:p>
          <a:p>
            <a:pPr lvl="1"/>
            <a:r>
              <a:rPr lang="en-GB" dirty="0"/>
              <a:t>FDA/CEBR (for vaccine trials)</a:t>
            </a:r>
          </a:p>
          <a:p>
            <a:pPr lvl="1"/>
            <a:r>
              <a:rPr lang="en-GB" dirty="0"/>
              <a:t>WHO</a:t>
            </a:r>
          </a:p>
          <a:p>
            <a:endParaRPr lang="nb-NO" dirty="0"/>
          </a:p>
        </p:txBody>
      </p:sp>
    </p:spTree>
    <p:extLst>
      <p:ext uri="{BB962C8B-B14F-4D97-AF65-F5344CB8AC3E}">
        <p14:creationId xmlns:p14="http://schemas.microsoft.com/office/powerpoint/2010/main" val="1423949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NCI’s </a:t>
            </a:r>
            <a:r>
              <a:rPr lang="en-US" dirty="0"/>
              <a:t>CTCAE</a:t>
            </a:r>
            <a:endParaRPr lang="nb-NO" dirty="0"/>
          </a:p>
        </p:txBody>
      </p:sp>
      <p:sp>
        <p:nvSpPr>
          <p:cNvPr id="3" name="Content Placeholder 2"/>
          <p:cNvSpPr>
            <a:spLocks noGrp="1"/>
          </p:cNvSpPr>
          <p:nvPr>
            <p:ph idx="1"/>
          </p:nvPr>
        </p:nvSpPr>
        <p:spPr/>
        <p:txBody>
          <a:bodyPr/>
          <a:lstStyle/>
          <a:p>
            <a:r>
              <a:rPr lang="en-US" dirty="0"/>
              <a:t>Grade 1 Mild; asymptomatic or mild symptoms; clinical or diagnostic observations only; no intervention indicated </a:t>
            </a:r>
          </a:p>
          <a:p>
            <a:r>
              <a:rPr lang="en-US" dirty="0"/>
              <a:t>Grade 2 Moderate; minimal, local or noninvasive intervention indicated; limiting age-appropriate instrumental </a:t>
            </a:r>
            <a:r>
              <a:rPr lang="nb-NO" dirty="0" err="1"/>
              <a:t>activities</a:t>
            </a:r>
            <a:r>
              <a:rPr lang="nb-NO" dirty="0"/>
              <a:t> </a:t>
            </a:r>
            <a:r>
              <a:rPr lang="nb-NO" dirty="0" err="1"/>
              <a:t>of</a:t>
            </a:r>
            <a:r>
              <a:rPr lang="nb-NO" dirty="0"/>
              <a:t> </a:t>
            </a:r>
            <a:r>
              <a:rPr lang="nb-NO" dirty="0" err="1"/>
              <a:t>daily</a:t>
            </a:r>
            <a:r>
              <a:rPr lang="nb-NO" dirty="0"/>
              <a:t> </a:t>
            </a:r>
            <a:r>
              <a:rPr lang="nb-NO" dirty="0" err="1"/>
              <a:t>living</a:t>
            </a:r>
            <a:r>
              <a:rPr lang="nb-NO" dirty="0"/>
              <a:t> (</a:t>
            </a:r>
            <a:r>
              <a:rPr lang="en-US" dirty="0"/>
              <a:t>ADL) </a:t>
            </a:r>
          </a:p>
          <a:p>
            <a:r>
              <a:rPr lang="en-US" dirty="0"/>
              <a:t>Grade 3 Severe or medically significant but not immediately life threatening; hospitalization or prolongation of hospitalization indicated; disabling; limiting self care ADL</a:t>
            </a:r>
          </a:p>
          <a:p>
            <a:r>
              <a:rPr lang="en-US" dirty="0"/>
              <a:t>Grade 4 Life-threatening consequences; urgent intervention indicated. </a:t>
            </a:r>
          </a:p>
          <a:p>
            <a:r>
              <a:rPr lang="en-US" dirty="0"/>
              <a:t>Grade 5 Death related to </a:t>
            </a:r>
            <a:r>
              <a:rPr lang="en-US" dirty="0" smtClean="0"/>
              <a:t>AE</a:t>
            </a:r>
            <a:endParaRPr lang="nb-NO" dirty="0"/>
          </a:p>
          <a:p>
            <a:endParaRPr lang="nb-NO" dirty="0"/>
          </a:p>
        </p:txBody>
      </p:sp>
    </p:spTree>
    <p:extLst>
      <p:ext uri="{BB962C8B-B14F-4D97-AF65-F5344CB8AC3E}">
        <p14:creationId xmlns:p14="http://schemas.microsoft.com/office/powerpoint/2010/main" val="3088577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err="1"/>
              <a:t>NCI’s</a:t>
            </a:r>
            <a:r>
              <a:rPr lang="nb-NO" dirty="0"/>
              <a:t> CTCAE</a:t>
            </a:r>
          </a:p>
        </p:txBody>
      </p:sp>
      <p:pic>
        <p:nvPicPr>
          <p:cNvPr id="4" name="Content Placeholder 3"/>
          <p:cNvPicPr>
            <a:picLocks noChangeAspect="1"/>
          </p:cNvPicPr>
          <p:nvPr/>
        </p:nvPicPr>
        <p:blipFill>
          <a:blip r:embed="rId2"/>
          <a:stretch>
            <a:fillRect/>
          </a:stretch>
        </p:blipFill>
        <p:spPr>
          <a:xfrm>
            <a:off x="1187230" y="1900518"/>
            <a:ext cx="9817540" cy="3035375"/>
          </a:xfrm>
          <a:prstGeom prst="rect">
            <a:avLst/>
          </a:prstGeom>
        </p:spPr>
      </p:pic>
    </p:spTree>
    <p:extLst>
      <p:ext uri="{BB962C8B-B14F-4D97-AF65-F5344CB8AC3E}">
        <p14:creationId xmlns:p14="http://schemas.microsoft.com/office/powerpoint/2010/main" val="3414645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Note difference between severe and serious</a:t>
            </a:r>
            <a:endParaRPr lang="nb-NO" dirty="0"/>
          </a:p>
        </p:txBody>
      </p:sp>
      <p:sp>
        <p:nvSpPr>
          <p:cNvPr id="3" name="Content Placeholder 2"/>
          <p:cNvSpPr>
            <a:spLocks noGrp="1"/>
          </p:cNvSpPr>
          <p:nvPr>
            <p:ph idx="1"/>
          </p:nvPr>
        </p:nvSpPr>
        <p:spPr/>
        <p:txBody>
          <a:bodyPr/>
          <a:lstStyle/>
          <a:p>
            <a:r>
              <a:rPr lang="en-GB" dirty="0"/>
              <a:t>Serious – as per defined criteria (e.g. hospitalisation, death, etc.) </a:t>
            </a:r>
          </a:p>
          <a:p>
            <a:r>
              <a:rPr lang="en-GB" dirty="0"/>
              <a:t>Severity – grading of event (e.g. mild – moderate – severe)</a:t>
            </a:r>
          </a:p>
          <a:p>
            <a:endParaRPr lang="nb-NO" dirty="0"/>
          </a:p>
        </p:txBody>
      </p:sp>
    </p:spTree>
    <p:extLst>
      <p:ext uri="{BB962C8B-B14F-4D97-AF65-F5344CB8AC3E}">
        <p14:creationId xmlns:p14="http://schemas.microsoft.com/office/powerpoint/2010/main" val="879002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Reporting Time Frames</a:t>
            </a:r>
            <a:endParaRPr lang="nb-NO" dirty="0"/>
          </a:p>
        </p:txBody>
      </p:sp>
      <p:sp>
        <p:nvSpPr>
          <p:cNvPr id="3" name="Content Placeholder 2"/>
          <p:cNvSpPr>
            <a:spLocks noGrp="1"/>
          </p:cNvSpPr>
          <p:nvPr>
            <p:ph idx="1"/>
          </p:nvPr>
        </p:nvSpPr>
        <p:spPr/>
        <p:txBody>
          <a:bodyPr/>
          <a:lstStyle/>
          <a:p>
            <a:r>
              <a:rPr lang="en-GB" dirty="0"/>
              <a:t>Investigator </a:t>
            </a:r>
            <a:r>
              <a:rPr lang="en-GB" dirty="0">
                <a:sym typeface="Wingdings" pitchFamily="2" charset="2"/>
              </a:rPr>
              <a:t> Sponsor </a:t>
            </a:r>
          </a:p>
          <a:p>
            <a:endParaRPr lang="en-GB" dirty="0"/>
          </a:p>
          <a:p>
            <a:r>
              <a:rPr lang="en-GB" dirty="0"/>
              <a:t>AEs</a:t>
            </a:r>
          </a:p>
          <a:p>
            <a:pPr lvl="1"/>
            <a:r>
              <a:rPr lang="en-GB" dirty="0"/>
              <a:t>Report as soon as possible (to allow for continuous safety assessment)</a:t>
            </a:r>
          </a:p>
          <a:p>
            <a:pPr lvl="1"/>
            <a:r>
              <a:rPr lang="en-GB" dirty="0"/>
              <a:t>Recorded in the CRF </a:t>
            </a:r>
          </a:p>
          <a:p>
            <a:endParaRPr lang="en-GB" dirty="0"/>
          </a:p>
          <a:p>
            <a:r>
              <a:rPr lang="en-GB" dirty="0"/>
              <a:t>SAEs</a:t>
            </a:r>
          </a:p>
          <a:p>
            <a:pPr lvl="1"/>
            <a:r>
              <a:rPr lang="en-GB" dirty="0"/>
              <a:t>Report </a:t>
            </a:r>
            <a:r>
              <a:rPr lang="en-GB" u="sng" dirty="0"/>
              <a:t>within 24 hours</a:t>
            </a:r>
            <a:r>
              <a:rPr lang="en-GB" dirty="0"/>
              <a:t> of becoming aware of the event</a:t>
            </a:r>
          </a:p>
          <a:p>
            <a:pPr lvl="1"/>
            <a:r>
              <a:rPr lang="en-GB" dirty="0"/>
              <a:t>Often separate report SAE report form to collect required information</a:t>
            </a:r>
          </a:p>
          <a:p>
            <a:endParaRPr lang="nb-NO" dirty="0"/>
          </a:p>
        </p:txBody>
      </p:sp>
    </p:spTree>
    <p:extLst>
      <p:ext uri="{BB962C8B-B14F-4D97-AF65-F5344CB8AC3E}">
        <p14:creationId xmlns:p14="http://schemas.microsoft.com/office/powerpoint/2010/main" val="39388762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Documentation	</a:t>
            </a:r>
            <a:endParaRPr lang="nb-NO" dirty="0"/>
          </a:p>
        </p:txBody>
      </p:sp>
      <p:sp>
        <p:nvSpPr>
          <p:cNvPr id="3" name="Content Placeholder 2"/>
          <p:cNvSpPr>
            <a:spLocks noGrp="1"/>
          </p:cNvSpPr>
          <p:nvPr>
            <p:ph idx="1"/>
          </p:nvPr>
        </p:nvSpPr>
        <p:spPr/>
        <p:txBody>
          <a:bodyPr/>
          <a:lstStyle/>
          <a:p>
            <a:r>
              <a:rPr lang="en-GB" dirty="0"/>
              <a:t>All AE/SAE information must be verifiable in source documents!</a:t>
            </a:r>
          </a:p>
          <a:p>
            <a:r>
              <a:rPr lang="en-GB" dirty="0"/>
              <a:t>If lab reports or other documentation is sent to sponsor as supporting documents to the SAE report, remember to remove all personal identifiers.</a:t>
            </a:r>
          </a:p>
          <a:p>
            <a:endParaRPr lang="nb-NO" dirty="0"/>
          </a:p>
        </p:txBody>
      </p:sp>
    </p:spTree>
    <p:extLst>
      <p:ext uri="{BB962C8B-B14F-4D97-AF65-F5344CB8AC3E}">
        <p14:creationId xmlns:p14="http://schemas.microsoft.com/office/powerpoint/2010/main" val="3144074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Assessments</a:t>
            </a:r>
            <a:endParaRPr lang="nb-NO" dirty="0"/>
          </a:p>
        </p:txBody>
      </p:sp>
      <p:sp>
        <p:nvSpPr>
          <p:cNvPr id="4" name="Isosceles Triangle 3"/>
          <p:cNvSpPr/>
          <p:nvPr/>
        </p:nvSpPr>
        <p:spPr bwMode="auto">
          <a:xfrm>
            <a:off x="1357778" y="2535052"/>
            <a:ext cx="2663825" cy="3190875"/>
          </a:xfrm>
          <a:prstGeom prst="triangl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anchor="b"/>
          <a:lstStyle/>
          <a:p>
            <a:pPr algn="ctr">
              <a:defRPr/>
            </a:pPr>
            <a:r>
              <a:rPr lang="en-GB" dirty="0">
                <a:solidFill>
                  <a:srgbClr val="800020"/>
                </a:solidFill>
              </a:rPr>
              <a:t>Adverse Event</a:t>
            </a:r>
          </a:p>
        </p:txBody>
      </p:sp>
      <p:sp>
        <p:nvSpPr>
          <p:cNvPr id="5" name="Isosceles Triangle 4"/>
          <p:cNvSpPr/>
          <p:nvPr/>
        </p:nvSpPr>
        <p:spPr bwMode="auto">
          <a:xfrm>
            <a:off x="2008653" y="2535052"/>
            <a:ext cx="1362075" cy="1595437"/>
          </a:xfrm>
          <a:prstGeom prst="triangle">
            <a:avLst/>
          </a:prstGeom>
          <a:solidFill>
            <a:schemeClr val="accent1">
              <a:lumMod val="60000"/>
              <a:lumOff val="40000"/>
            </a:schemeClr>
          </a:solidFill>
          <a:ln w="9525" cap="flat" cmpd="sng" algn="ctr">
            <a:solidFill>
              <a:schemeClr val="accent1">
                <a:lumMod val="75000"/>
              </a:schemeClr>
            </a:solidFill>
            <a:prstDash val="solid"/>
            <a:round/>
            <a:headEnd type="none" w="med" len="med"/>
            <a:tailEnd type="none" w="med" len="med"/>
          </a:ln>
          <a:effectLst/>
          <a:extLst/>
        </p:spPr>
        <p:txBody>
          <a:bodyPr wrap="none" tIns="108000"/>
          <a:lstStyle/>
          <a:p>
            <a:pPr algn="ctr">
              <a:defRPr/>
            </a:pPr>
            <a:r>
              <a:rPr lang="en-GB" sz="1800" dirty="0">
                <a:solidFill>
                  <a:srgbClr val="800020"/>
                </a:solidFill>
              </a:rPr>
              <a:t>Reaction</a:t>
            </a:r>
          </a:p>
        </p:txBody>
      </p:sp>
      <p:sp>
        <p:nvSpPr>
          <p:cNvPr id="6" name="Up Arrow 5"/>
          <p:cNvSpPr/>
          <p:nvPr/>
        </p:nvSpPr>
        <p:spPr bwMode="auto">
          <a:xfrm>
            <a:off x="2384891" y="3725671"/>
            <a:ext cx="609600" cy="1266826"/>
          </a:xfrm>
          <a:prstGeom prst="upArrow">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vert270" wrap="none" anchor="ctr"/>
          <a:lstStyle/>
          <a:p>
            <a:pPr algn="ctr">
              <a:defRPr/>
            </a:pPr>
            <a:r>
              <a:rPr lang="en-GB" sz="1600" dirty="0">
                <a:solidFill>
                  <a:schemeClr val="bg1"/>
                </a:solidFill>
              </a:rPr>
              <a:t>Relatedness</a:t>
            </a:r>
          </a:p>
        </p:txBody>
      </p:sp>
      <p:sp>
        <p:nvSpPr>
          <p:cNvPr id="7" name="Rectangle 6"/>
          <p:cNvSpPr/>
          <p:nvPr/>
        </p:nvSpPr>
        <p:spPr bwMode="auto">
          <a:xfrm>
            <a:off x="8990478" y="4992502"/>
            <a:ext cx="1131888" cy="288925"/>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GB"/>
          </a:p>
        </p:txBody>
      </p:sp>
      <p:sp>
        <p:nvSpPr>
          <p:cNvPr id="8" name="Rectangle 7"/>
          <p:cNvSpPr/>
          <p:nvPr/>
        </p:nvSpPr>
        <p:spPr bwMode="auto">
          <a:xfrm>
            <a:off x="7860178" y="4992502"/>
            <a:ext cx="1130300" cy="288925"/>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wrap="none"/>
          <a:lstStyle/>
          <a:p>
            <a:pPr algn="l">
              <a:defRPr/>
            </a:pPr>
            <a:r>
              <a:rPr lang="en-GB" sz="1600" dirty="0">
                <a:solidFill>
                  <a:srgbClr val="800020"/>
                </a:solidFill>
              </a:rPr>
              <a:t>Recording in CRF</a:t>
            </a:r>
          </a:p>
        </p:txBody>
      </p:sp>
    </p:spTree>
    <p:extLst>
      <p:ext uri="{BB962C8B-B14F-4D97-AF65-F5344CB8AC3E}">
        <p14:creationId xmlns:p14="http://schemas.microsoft.com/office/powerpoint/2010/main" val="3607073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Assessments – reporting</a:t>
            </a:r>
            <a:endParaRPr lang="nb-NO" dirty="0"/>
          </a:p>
        </p:txBody>
      </p:sp>
      <p:sp>
        <p:nvSpPr>
          <p:cNvPr id="4" name="Isosceles Triangle 3"/>
          <p:cNvSpPr/>
          <p:nvPr/>
        </p:nvSpPr>
        <p:spPr bwMode="auto">
          <a:xfrm>
            <a:off x="3960905" y="2060111"/>
            <a:ext cx="2695575" cy="3190875"/>
          </a:xfrm>
          <a:prstGeom prst="triangl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wrap="none" lIns="0" tIns="216000" rIns="0" bIns="0" anchor="b"/>
          <a:lstStyle/>
          <a:p>
            <a:pPr algn="ctr">
              <a:defRPr/>
            </a:pPr>
            <a:r>
              <a:rPr lang="en-GB" dirty="0">
                <a:solidFill>
                  <a:srgbClr val="800020"/>
                </a:solidFill>
              </a:rPr>
              <a:t> Adverse</a:t>
            </a:r>
          </a:p>
          <a:p>
            <a:pPr algn="ctr">
              <a:defRPr/>
            </a:pPr>
            <a:r>
              <a:rPr lang="en-GB" dirty="0">
                <a:solidFill>
                  <a:srgbClr val="800020"/>
                </a:solidFill>
              </a:rPr>
              <a:t>Event</a:t>
            </a:r>
          </a:p>
        </p:txBody>
      </p:sp>
      <p:sp>
        <p:nvSpPr>
          <p:cNvPr id="7" name="Isosceles Triangle 6"/>
          <p:cNvSpPr>
            <a:spLocks noChangeArrowheads="1"/>
          </p:cNvSpPr>
          <p:nvPr/>
        </p:nvSpPr>
        <p:spPr bwMode="auto">
          <a:xfrm>
            <a:off x="4632418" y="2069636"/>
            <a:ext cx="1350962" cy="1595437"/>
          </a:xfrm>
          <a:prstGeom prst="triangle">
            <a:avLst>
              <a:gd name="adj" fmla="val 50000"/>
            </a:avLst>
          </a:prstGeom>
          <a:solidFill>
            <a:srgbClr val="FF0000"/>
          </a:solidFill>
          <a:ln w="9525" algn="ctr">
            <a:solidFill>
              <a:srgbClr val="FF0000"/>
            </a:solidFill>
            <a:round/>
            <a:headEnd/>
            <a:tailEnd/>
          </a:ln>
        </p:spPr>
        <p:txBody>
          <a:bodyPr wrap="none" tIns="36000"/>
          <a:lstStyle/>
          <a:p>
            <a:pPr algn="ctr"/>
            <a:r>
              <a:rPr lang="en-GB" b="1" dirty="0">
                <a:solidFill>
                  <a:srgbClr val="800020"/>
                </a:solidFill>
              </a:rPr>
              <a:t>SAE</a:t>
            </a:r>
          </a:p>
        </p:txBody>
      </p:sp>
      <p:sp>
        <p:nvSpPr>
          <p:cNvPr id="8" name="Up Arrow 7"/>
          <p:cNvSpPr/>
          <p:nvPr/>
        </p:nvSpPr>
        <p:spPr bwMode="auto">
          <a:xfrm>
            <a:off x="5003310" y="3232254"/>
            <a:ext cx="609600" cy="1465252"/>
          </a:xfrm>
          <a:prstGeom prst="upArrow">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vert270" anchor="ctr"/>
          <a:lstStyle/>
          <a:p>
            <a:pPr algn="ctr">
              <a:defRPr/>
            </a:pPr>
            <a:r>
              <a:rPr lang="en-GB" sz="1600" dirty="0">
                <a:solidFill>
                  <a:schemeClr val="bg1"/>
                </a:solidFill>
              </a:rPr>
              <a:t>Seriousness</a:t>
            </a:r>
          </a:p>
        </p:txBody>
      </p:sp>
      <p:sp>
        <p:nvSpPr>
          <p:cNvPr id="9" name="Rectangle 33"/>
          <p:cNvSpPr>
            <a:spLocks noChangeArrowheads="1"/>
          </p:cNvSpPr>
          <p:nvPr/>
        </p:nvSpPr>
        <p:spPr bwMode="auto">
          <a:xfrm>
            <a:off x="7358155" y="5635161"/>
            <a:ext cx="2610598" cy="496698"/>
          </a:xfrm>
          <a:prstGeom prst="rect">
            <a:avLst/>
          </a:prstGeom>
          <a:solidFill>
            <a:srgbClr val="FF0000"/>
          </a:solidFill>
          <a:ln w="9525" algn="ctr">
            <a:solidFill>
              <a:schemeClr val="tx1"/>
            </a:solidFill>
            <a:round/>
            <a:headEnd/>
            <a:tailEnd/>
          </a:ln>
        </p:spPr>
        <p:txBody>
          <a:bodyPr/>
          <a:lstStyle/>
          <a:p>
            <a:pPr algn="l"/>
            <a:r>
              <a:rPr lang="en-GB" sz="1600" b="1" dirty="0">
                <a:solidFill>
                  <a:srgbClr val="800020"/>
                </a:solidFill>
              </a:rPr>
              <a:t>24h notification required</a:t>
            </a:r>
          </a:p>
        </p:txBody>
      </p:sp>
      <p:sp>
        <p:nvSpPr>
          <p:cNvPr id="10" name="Rectangle 9"/>
          <p:cNvSpPr/>
          <p:nvPr/>
        </p:nvSpPr>
        <p:spPr bwMode="auto">
          <a:xfrm>
            <a:off x="8488455" y="5225586"/>
            <a:ext cx="1480298" cy="288925"/>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GB"/>
          </a:p>
        </p:txBody>
      </p:sp>
      <p:sp>
        <p:nvSpPr>
          <p:cNvPr id="11" name="Rectangle 10"/>
          <p:cNvSpPr/>
          <p:nvPr/>
        </p:nvSpPr>
        <p:spPr bwMode="auto">
          <a:xfrm>
            <a:off x="7358155" y="5225586"/>
            <a:ext cx="1130300" cy="288925"/>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wrap="none"/>
          <a:lstStyle/>
          <a:p>
            <a:pPr algn="l">
              <a:defRPr/>
            </a:pPr>
            <a:r>
              <a:rPr lang="en-GB" sz="1600" dirty="0">
                <a:solidFill>
                  <a:srgbClr val="800020"/>
                </a:solidFill>
              </a:rPr>
              <a:t>Recording in CRF</a:t>
            </a:r>
          </a:p>
        </p:txBody>
      </p:sp>
      <p:sp>
        <p:nvSpPr>
          <p:cNvPr id="12" name="Isosceles Triangle 11"/>
          <p:cNvSpPr/>
          <p:nvPr/>
        </p:nvSpPr>
        <p:spPr bwMode="auto">
          <a:xfrm>
            <a:off x="497159" y="2929494"/>
            <a:ext cx="2663825" cy="3190875"/>
          </a:xfrm>
          <a:prstGeom prst="triangl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anchor="b"/>
          <a:lstStyle/>
          <a:p>
            <a:pPr algn="ctr">
              <a:defRPr/>
            </a:pPr>
            <a:r>
              <a:rPr lang="en-GB" dirty="0">
                <a:solidFill>
                  <a:srgbClr val="800020"/>
                </a:solidFill>
              </a:rPr>
              <a:t>Adverse Event</a:t>
            </a:r>
          </a:p>
        </p:txBody>
      </p:sp>
      <p:sp>
        <p:nvSpPr>
          <p:cNvPr id="13" name="Isosceles Triangle 12"/>
          <p:cNvSpPr/>
          <p:nvPr/>
        </p:nvSpPr>
        <p:spPr bwMode="auto">
          <a:xfrm>
            <a:off x="1148034" y="2929494"/>
            <a:ext cx="1362075" cy="1595437"/>
          </a:xfrm>
          <a:prstGeom prst="triangle">
            <a:avLst/>
          </a:prstGeom>
          <a:solidFill>
            <a:schemeClr val="accent1">
              <a:lumMod val="60000"/>
              <a:lumOff val="40000"/>
            </a:schemeClr>
          </a:solidFill>
          <a:ln w="9525" cap="flat" cmpd="sng" algn="ctr">
            <a:solidFill>
              <a:schemeClr val="accent1">
                <a:lumMod val="75000"/>
              </a:schemeClr>
            </a:solidFill>
            <a:prstDash val="solid"/>
            <a:round/>
            <a:headEnd type="none" w="med" len="med"/>
            <a:tailEnd type="none" w="med" len="med"/>
          </a:ln>
          <a:effectLst/>
          <a:extLst/>
        </p:spPr>
        <p:txBody>
          <a:bodyPr wrap="none" tIns="108000"/>
          <a:lstStyle/>
          <a:p>
            <a:pPr algn="ctr">
              <a:defRPr/>
            </a:pPr>
            <a:r>
              <a:rPr lang="en-GB" sz="1800" dirty="0">
                <a:solidFill>
                  <a:srgbClr val="800020"/>
                </a:solidFill>
              </a:rPr>
              <a:t>Reaction</a:t>
            </a:r>
          </a:p>
        </p:txBody>
      </p:sp>
      <p:sp>
        <p:nvSpPr>
          <p:cNvPr id="14" name="Up Arrow 13"/>
          <p:cNvSpPr/>
          <p:nvPr/>
        </p:nvSpPr>
        <p:spPr bwMode="auto">
          <a:xfrm>
            <a:off x="1524272" y="4120113"/>
            <a:ext cx="609600" cy="1266826"/>
          </a:xfrm>
          <a:prstGeom prst="upArrow">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vert270" wrap="none" anchor="ctr"/>
          <a:lstStyle/>
          <a:p>
            <a:pPr algn="ctr">
              <a:defRPr/>
            </a:pPr>
            <a:r>
              <a:rPr lang="en-GB" sz="1600" dirty="0">
                <a:solidFill>
                  <a:schemeClr val="bg1"/>
                </a:solidFill>
              </a:rPr>
              <a:t>Relatedness</a:t>
            </a:r>
          </a:p>
        </p:txBody>
      </p:sp>
    </p:spTree>
    <p:extLst>
      <p:ext uri="{BB962C8B-B14F-4D97-AF65-F5344CB8AC3E}">
        <p14:creationId xmlns:p14="http://schemas.microsoft.com/office/powerpoint/2010/main" val="38294273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Further AE reporting details</a:t>
            </a:r>
            <a:endParaRPr lang="nb-NO" dirty="0"/>
          </a:p>
        </p:txBody>
      </p:sp>
      <p:sp>
        <p:nvSpPr>
          <p:cNvPr id="3" name="Content Placeholder 2"/>
          <p:cNvSpPr>
            <a:spLocks noGrp="1"/>
          </p:cNvSpPr>
          <p:nvPr>
            <p:ph idx="1"/>
          </p:nvPr>
        </p:nvSpPr>
        <p:spPr/>
        <p:txBody>
          <a:bodyPr/>
          <a:lstStyle/>
          <a:p>
            <a:r>
              <a:rPr lang="en-GB" dirty="0"/>
              <a:t>Follow AE reporting requirements as described in the protocol</a:t>
            </a:r>
          </a:p>
          <a:p>
            <a:endParaRPr lang="en-GB" dirty="0"/>
          </a:p>
          <a:p>
            <a:r>
              <a:rPr lang="en-GB" dirty="0"/>
              <a:t>Events already described in medical history are not </a:t>
            </a:r>
            <a:r>
              <a:rPr lang="en-GB" dirty="0">
                <a:sym typeface="Wingdings" panose="05000000000000000000" pitchFamily="2" charset="2"/>
              </a:rPr>
              <a:t>AEs</a:t>
            </a:r>
          </a:p>
          <a:p>
            <a:r>
              <a:rPr lang="en-GB" dirty="0">
                <a:sym typeface="Wingdings" panose="05000000000000000000" pitchFamily="2" charset="2"/>
              </a:rPr>
              <a:t>Changed </a:t>
            </a:r>
            <a:r>
              <a:rPr lang="en-GB" u="sng" dirty="0">
                <a:sym typeface="Wingdings" panose="05000000000000000000" pitchFamily="2" charset="2"/>
              </a:rPr>
              <a:t>severity</a:t>
            </a:r>
            <a:r>
              <a:rPr lang="en-GB" dirty="0">
                <a:sym typeface="Wingdings" panose="05000000000000000000" pitchFamily="2" charset="2"/>
              </a:rPr>
              <a:t> or </a:t>
            </a:r>
            <a:r>
              <a:rPr lang="en-GB" u="sng" dirty="0">
                <a:sym typeface="Wingdings" panose="05000000000000000000" pitchFamily="2" charset="2"/>
              </a:rPr>
              <a:t>frequency</a:t>
            </a:r>
            <a:r>
              <a:rPr lang="en-GB" dirty="0">
                <a:sym typeface="Wingdings" panose="05000000000000000000" pitchFamily="2" charset="2"/>
              </a:rPr>
              <a:t> of events in medical history need to be reported as AEs</a:t>
            </a:r>
            <a:endParaRPr lang="en-GB" dirty="0"/>
          </a:p>
          <a:p>
            <a:endParaRPr lang="en-GB" dirty="0"/>
          </a:p>
          <a:p>
            <a:r>
              <a:rPr lang="en-GB" dirty="0"/>
              <a:t>If an AE changes severity during the course (e.g. going from moderate to severe), only one AE should be reported with the maximum severity (and not one moderate AE and another severe AE) (unless protocol defines it differently)</a:t>
            </a:r>
          </a:p>
          <a:p>
            <a:endParaRPr lang="nb-NO" dirty="0"/>
          </a:p>
        </p:txBody>
      </p:sp>
    </p:spTree>
    <p:extLst>
      <p:ext uri="{BB962C8B-B14F-4D97-AF65-F5344CB8AC3E}">
        <p14:creationId xmlns:p14="http://schemas.microsoft.com/office/powerpoint/2010/main" val="2405594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Pharmacovigilance - Introduction</a:t>
            </a:r>
            <a:endParaRPr lang="nb-NO" dirty="0"/>
          </a:p>
        </p:txBody>
      </p:sp>
      <p:sp>
        <p:nvSpPr>
          <p:cNvPr id="3" name="Content Placeholder 2"/>
          <p:cNvSpPr>
            <a:spLocks noGrp="1"/>
          </p:cNvSpPr>
          <p:nvPr>
            <p:ph idx="1"/>
          </p:nvPr>
        </p:nvSpPr>
        <p:spPr/>
        <p:txBody>
          <a:bodyPr/>
          <a:lstStyle/>
          <a:p>
            <a:r>
              <a:rPr lang="en-US" dirty="0"/>
              <a:t>Pharmacovigilance – also called Drug safety </a:t>
            </a:r>
            <a:endParaRPr lang="en-GB" dirty="0"/>
          </a:p>
          <a:p>
            <a:endParaRPr lang="en-US" dirty="0"/>
          </a:p>
          <a:p>
            <a:r>
              <a:rPr lang="en-US" dirty="0" err="1"/>
              <a:t>Pharmakon</a:t>
            </a:r>
            <a:r>
              <a:rPr lang="en-US" dirty="0"/>
              <a:t> (Greek for drug) </a:t>
            </a:r>
          </a:p>
          <a:p>
            <a:r>
              <a:rPr lang="en-US" dirty="0" err="1"/>
              <a:t>Vigilare</a:t>
            </a:r>
            <a:r>
              <a:rPr lang="en-US" dirty="0"/>
              <a:t> (Latin for to keep watch)</a:t>
            </a:r>
          </a:p>
          <a:p>
            <a:endParaRPr lang="en-US" dirty="0"/>
          </a:p>
          <a:p>
            <a:r>
              <a:rPr lang="en-US" dirty="0"/>
              <a:t>Process and science of monitoring the safety of medicines and taking action to reduce the risks and increase the benefits of medicines</a:t>
            </a:r>
          </a:p>
          <a:p>
            <a:pPr marL="0" indent="0">
              <a:buNone/>
            </a:pPr>
            <a:endParaRPr lang="en-US" dirty="0" smtClean="0"/>
          </a:p>
          <a:p>
            <a:pPr marL="0" indent="0" algn="r">
              <a:buNone/>
            </a:pPr>
            <a:r>
              <a:rPr lang="en-US" sz="1800" dirty="0" smtClean="0"/>
              <a:t>EMA </a:t>
            </a:r>
            <a:r>
              <a:rPr lang="en-US" sz="1800" dirty="0"/>
              <a:t>Guideline on good pharmacovigilance practices (GVP)</a:t>
            </a:r>
          </a:p>
          <a:p>
            <a:endParaRPr lang="nb-NO" dirty="0"/>
          </a:p>
        </p:txBody>
      </p:sp>
    </p:spTree>
    <p:extLst>
      <p:ext uri="{BB962C8B-B14F-4D97-AF65-F5344CB8AC3E}">
        <p14:creationId xmlns:p14="http://schemas.microsoft.com/office/powerpoint/2010/main" val="948291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p:txBody>
          <a:bodyPr wrap="square" lIns="92075" tIns="46038" rIns="92075" bIns="46038">
            <a:normAutofit fontScale="97500"/>
          </a:bodyPr>
          <a:lstStyle/>
          <a:p>
            <a:pPr marL="0" indent="0">
              <a:buNone/>
            </a:pPr>
            <a:r>
              <a:rPr lang="nb-NO" sz="3400" dirty="0">
                <a:solidFill>
                  <a:srgbClr val="FF0000"/>
                </a:solidFill>
              </a:rPr>
              <a:t/>
            </a:r>
            <a:br>
              <a:rPr lang="nb-NO" sz="3400" dirty="0">
                <a:solidFill>
                  <a:srgbClr val="FF0000"/>
                </a:solidFill>
              </a:rPr>
            </a:br>
            <a:r>
              <a:rPr lang="nb-NO" sz="3400" dirty="0" smtClean="0">
                <a:solidFill>
                  <a:srgbClr val="002060"/>
                </a:solidFill>
              </a:rPr>
              <a:t/>
            </a:r>
            <a:br>
              <a:rPr lang="nb-NO" sz="3400" dirty="0" smtClean="0">
                <a:solidFill>
                  <a:srgbClr val="002060"/>
                </a:solidFill>
              </a:rPr>
            </a:br>
            <a:r>
              <a:rPr lang="nb-NO" sz="4000" dirty="0" err="1" smtClean="0">
                <a:solidFill>
                  <a:srgbClr val="002060"/>
                </a:solidFill>
              </a:rPr>
              <a:t>Sponsor’s</a:t>
            </a:r>
            <a:r>
              <a:rPr lang="nb-NO" sz="4000" dirty="0" smtClean="0">
                <a:solidFill>
                  <a:srgbClr val="002060"/>
                </a:solidFill>
              </a:rPr>
              <a:t> </a:t>
            </a:r>
            <a:r>
              <a:rPr lang="nb-NO" sz="4000" dirty="0" err="1" smtClean="0">
                <a:solidFill>
                  <a:srgbClr val="002060"/>
                </a:solidFill>
              </a:rPr>
              <a:t>Responsibilities</a:t>
            </a:r>
            <a:r>
              <a:rPr lang="en-GB" sz="4000" dirty="0" smtClean="0">
                <a:solidFill>
                  <a:srgbClr val="002060"/>
                </a:solidFill>
              </a:rPr>
              <a:t/>
            </a:r>
            <a:br>
              <a:rPr lang="en-GB" sz="4000" dirty="0" smtClean="0">
                <a:solidFill>
                  <a:srgbClr val="002060"/>
                </a:solidFill>
              </a:rPr>
            </a:br>
            <a:endParaRPr lang="en-GB" sz="2800" dirty="0" smtClean="0">
              <a:solidFill>
                <a:srgbClr val="002060"/>
              </a:solidFill>
            </a:endParaRPr>
          </a:p>
        </p:txBody>
      </p:sp>
    </p:spTree>
    <p:extLst>
      <p:ext uri="{BB962C8B-B14F-4D97-AF65-F5344CB8AC3E}">
        <p14:creationId xmlns:p14="http://schemas.microsoft.com/office/powerpoint/2010/main" val="912915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smtClean="0"/>
              <a:t>Sponsor</a:t>
            </a:r>
            <a:endParaRPr lang="nb-NO" dirty="0"/>
          </a:p>
        </p:txBody>
      </p:sp>
      <p:sp>
        <p:nvSpPr>
          <p:cNvPr id="3" name="Content Placeholder 2"/>
          <p:cNvSpPr>
            <a:spLocks noGrp="1"/>
          </p:cNvSpPr>
          <p:nvPr>
            <p:ph idx="1"/>
          </p:nvPr>
        </p:nvSpPr>
        <p:spPr/>
        <p:txBody>
          <a:bodyPr/>
          <a:lstStyle/>
          <a:p>
            <a:r>
              <a:rPr lang="nb-NO" dirty="0" err="1"/>
              <a:t>Detection</a:t>
            </a:r>
            <a:endParaRPr lang="nb-NO" dirty="0"/>
          </a:p>
          <a:p>
            <a:pPr lvl="1"/>
            <a:r>
              <a:rPr lang="nb-NO" dirty="0"/>
              <a:t>Clinical trial </a:t>
            </a:r>
            <a:r>
              <a:rPr lang="nb-NO" dirty="0" err="1"/>
              <a:t>notifications</a:t>
            </a:r>
            <a:r>
              <a:rPr lang="nb-NO" dirty="0"/>
              <a:t> (AE/SAE reports)</a:t>
            </a:r>
          </a:p>
          <a:p>
            <a:r>
              <a:rPr lang="nb-NO" dirty="0" err="1"/>
              <a:t>Assessment</a:t>
            </a:r>
            <a:endParaRPr lang="nb-NO" dirty="0"/>
          </a:p>
          <a:p>
            <a:pPr lvl="1"/>
            <a:r>
              <a:rPr lang="nb-NO" dirty="0"/>
              <a:t>SAE </a:t>
            </a:r>
            <a:r>
              <a:rPr lang="nb-NO" dirty="0" err="1"/>
              <a:t>assessment</a:t>
            </a:r>
            <a:r>
              <a:rPr lang="nb-NO" dirty="0"/>
              <a:t> (SUSAR), AE </a:t>
            </a:r>
            <a:r>
              <a:rPr lang="nb-NO" dirty="0" err="1"/>
              <a:t>assessment</a:t>
            </a:r>
            <a:r>
              <a:rPr lang="nb-NO" dirty="0"/>
              <a:t>/signal </a:t>
            </a:r>
            <a:r>
              <a:rPr lang="nb-NO" dirty="0" err="1"/>
              <a:t>detection</a:t>
            </a:r>
            <a:r>
              <a:rPr lang="nb-NO" dirty="0"/>
              <a:t>, DSUR, </a:t>
            </a:r>
            <a:r>
              <a:rPr lang="nb-NO" dirty="0" err="1"/>
              <a:t>Investigator’s</a:t>
            </a:r>
            <a:r>
              <a:rPr lang="nb-NO" dirty="0"/>
              <a:t> </a:t>
            </a:r>
            <a:r>
              <a:rPr lang="nb-NO" dirty="0" err="1"/>
              <a:t>Brochure</a:t>
            </a:r>
            <a:r>
              <a:rPr lang="nb-NO" dirty="0"/>
              <a:t>, Data </a:t>
            </a:r>
            <a:r>
              <a:rPr lang="nb-NO" dirty="0" err="1"/>
              <a:t>Monitoring</a:t>
            </a:r>
            <a:r>
              <a:rPr lang="nb-NO" dirty="0"/>
              <a:t> Committee</a:t>
            </a:r>
          </a:p>
          <a:p>
            <a:r>
              <a:rPr lang="nb-NO" dirty="0" err="1"/>
              <a:t>Understanding</a:t>
            </a:r>
            <a:endParaRPr lang="nb-NO" dirty="0"/>
          </a:p>
          <a:p>
            <a:pPr lvl="1"/>
            <a:r>
              <a:rPr lang="nb-NO" dirty="0" err="1"/>
              <a:t>Ongoing</a:t>
            </a:r>
            <a:r>
              <a:rPr lang="nb-NO" dirty="0"/>
              <a:t> risk </a:t>
            </a:r>
            <a:r>
              <a:rPr lang="nb-NO" dirty="0" err="1"/>
              <a:t>assessment</a:t>
            </a:r>
            <a:r>
              <a:rPr lang="nb-NO" dirty="0"/>
              <a:t>, Data </a:t>
            </a:r>
            <a:r>
              <a:rPr lang="nb-NO" dirty="0" err="1"/>
              <a:t>Monitoring</a:t>
            </a:r>
            <a:r>
              <a:rPr lang="nb-NO" dirty="0"/>
              <a:t> Committee, (DSUR)</a:t>
            </a:r>
          </a:p>
          <a:p>
            <a:r>
              <a:rPr lang="nb-NO" dirty="0" err="1"/>
              <a:t>Prevention</a:t>
            </a:r>
            <a:endParaRPr lang="nb-NO" dirty="0"/>
          </a:p>
          <a:p>
            <a:pPr lvl="1"/>
            <a:r>
              <a:rPr lang="nb-NO" dirty="0"/>
              <a:t>Information to </a:t>
            </a:r>
            <a:r>
              <a:rPr lang="nb-NO" dirty="0" err="1"/>
              <a:t>patients</a:t>
            </a:r>
            <a:r>
              <a:rPr lang="nb-NO" dirty="0"/>
              <a:t> and </a:t>
            </a:r>
            <a:r>
              <a:rPr lang="nb-NO" dirty="0" err="1"/>
              <a:t>clinical</a:t>
            </a:r>
            <a:r>
              <a:rPr lang="nb-NO" dirty="0"/>
              <a:t> trial </a:t>
            </a:r>
            <a:r>
              <a:rPr lang="nb-NO" dirty="0" err="1"/>
              <a:t>subjects</a:t>
            </a:r>
            <a:endParaRPr lang="nb-NO" dirty="0"/>
          </a:p>
          <a:p>
            <a:pPr lvl="1"/>
            <a:r>
              <a:rPr lang="nb-NO" dirty="0" err="1"/>
              <a:t>Detailed</a:t>
            </a:r>
            <a:r>
              <a:rPr lang="nb-NO" dirty="0"/>
              <a:t> information in </a:t>
            </a:r>
            <a:r>
              <a:rPr lang="nb-NO" dirty="0" err="1"/>
              <a:t>protocol</a:t>
            </a:r>
            <a:endParaRPr lang="nb-NO" dirty="0"/>
          </a:p>
          <a:p>
            <a:endParaRPr lang="nb-NO" dirty="0"/>
          </a:p>
        </p:txBody>
      </p:sp>
    </p:spTree>
    <p:extLst>
      <p:ext uri="{BB962C8B-B14F-4D97-AF65-F5344CB8AC3E}">
        <p14:creationId xmlns:p14="http://schemas.microsoft.com/office/powerpoint/2010/main" val="25919880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Planning phase</a:t>
            </a:r>
            <a:endParaRPr lang="nb-NO" dirty="0"/>
          </a:p>
        </p:txBody>
      </p:sp>
      <p:sp>
        <p:nvSpPr>
          <p:cNvPr id="3" name="Content Placeholder 2"/>
          <p:cNvSpPr>
            <a:spLocks noGrp="1"/>
          </p:cNvSpPr>
          <p:nvPr>
            <p:ph idx="1"/>
          </p:nvPr>
        </p:nvSpPr>
        <p:spPr/>
        <p:txBody>
          <a:bodyPr/>
          <a:lstStyle/>
          <a:p>
            <a:r>
              <a:rPr lang="nb-NO" dirty="0"/>
              <a:t>Clinical Trial </a:t>
            </a:r>
            <a:r>
              <a:rPr lang="nb-NO" dirty="0" err="1"/>
              <a:t>Protocol</a:t>
            </a:r>
            <a:endParaRPr lang="en-GB" dirty="0"/>
          </a:p>
          <a:p>
            <a:r>
              <a:rPr lang="en-GB" dirty="0"/>
              <a:t>Need for a Data Monitoring Committee?</a:t>
            </a:r>
          </a:p>
          <a:p>
            <a:r>
              <a:rPr lang="en-GB" dirty="0"/>
              <a:t>Who will act as Medical Monitor</a:t>
            </a:r>
          </a:p>
          <a:p>
            <a:r>
              <a:rPr lang="en-US" dirty="0"/>
              <a:t>Who will take care of SUSAR reporting</a:t>
            </a:r>
            <a:r>
              <a:rPr lang="en-US" dirty="0" smtClean="0"/>
              <a:t>?</a:t>
            </a:r>
          </a:p>
          <a:p>
            <a:r>
              <a:rPr lang="en-US" dirty="0" smtClean="0"/>
              <a:t>What is the Reference Safety Information?</a:t>
            </a:r>
            <a:endParaRPr lang="nb-NO" dirty="0"/>
          </a:p>
        </p:txBody>
      </p:sp>
    </p:spTree>
    <p:extLst>
      <p:ext uri="{BB962C8B-B14F-4D97-AF65-F5344CB8AC3E}">
        <p14:creationId xmlns:p14="http://schemas.microsoft.com/office/powerpoint/2010/main" val="21663890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Clinical Trial Protocol</a:t>
            </a:r>
            <a:endParaRPr lang="nb-NO" dirty="0"/>
          </a:p>
        </p:txBody>
      </p:sp>
      <p:sp>
        <p:nvSpPr>
          <p:cNvPr id="3" name="Content Placeholder 2"/>
          <p:cNvSpPr>
            <a:spLocks noGrp="1"/>
          </p:cNvSpPr>
          <p:nvPr>
            <p:ph idx="1"/>
          </p:nvPr>
        </p:nvSpPr>
        <p:spPr/>
        <p:txBody>
          <a:bodyPr/>
          <a:lstStyle/>
          <a:p>
            <a:r>
              <a:rPr lang="en-GB" dirty="0"/>
              <a:t>Must describe in detail all research procedures, summarize the scientific rationale, and the product characteristics</a:t>
            </a:r>
          </a:p>
          <a:p>
            <a:endParaRPr lang="en-GB" dirty="0"/>
          </a:p>
          <a:p>
            <a:r>
              <a:rPr lang="en-US" dirty="0"/>
              <a:t>Summary of the known and potential risks and benefits, if any, to human subjects.</a:t>
            </a:r>
            <a:br>
              <a:rPr lang="en-US" dirty="0"/>
            </a:br>
            <a:endParaRPr lang="en-GB" dirty="0"/>
          </a:p>
          <a:p>
            <a:endParaRPr lang="nb-NO" dirty="0"/>
          </a:p>
        </p:txBody>
      </p:sp>
    </p:spTree>
    <p:extLst>
      <p:ext uri="{BB962C8B-B14F-4D97-AF65-F5344CB8AC3E}">
        <p14:creationId xmlns:p14="http://schemas.microsoft.com/office/powerpoint/2010/main" val="17110485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a:t>Clinical Trial </a:t>
            </a:r>
            <a:r>
              <a:rPr lang="nb-NO" dirty="0" err="1"/>
              <a:t>Protocol</a:t>
            </a:r>
            <a:r>
              <a:rPr lang="nb-NO" dirty="0"/>
              <a:t> </a:t>
            </a:r>
            <a:r>
              <a:rPr lang="nb-NO" dirty="0" smtClean="0"/>
              <a:t>– </a:t>
            </a:r>
            <a:r>
              <a:rPr lang="nb-NO" dirty="0"/>
              <a:t>GCP </a:t>
            </a:r>
            <a:r>
              <a:rPr lang="nb-NO" dirty="0" err="1"/>
              <a:t>requirements</a:t>
            </a:r>
            <a:endParaRPr lang="nb-NO" dirty="0"/>
          </a:p>
        </p:txBody>
      </p:sp>
      <p:sp>
        <p:nvSpPr>
          <p:cNvPr id="3" name="Content Placeholder 2"/>
          <p:cNvSpPr>
            <a:spLocks noGrp="1"/>
          </p:cNvSpPr>
          <p:nvPr>
            <p:ph idx="1"/>
          </p:nvPr>
        </p:nvSpPr>
        <p:spPr/>
        <p:txBody>
          <a:bodyPr/>
          <a:lstStyle/>
          <a:p>
            <a:pPr marL="0" indent="0">
              <a:buNone/>
            </a:pPr>
            <a:r>
              <a:rPr lang="en-US" dirty="0"/>
              <a:t>GCP section 6.8 Assessment of safety</a:t>
            </a:r>
            <a:br>
              <a:rPr lang="en-US" dirty="0"/>
            </a:br>
            <a:endParaRPr lang="en-US" dirty="0"/>
          </a:p>
          <a:p>
            <a:r>
              <a:rPr lang="en-US" dirty="0"/>
              <a:t>Specification of safety parameters.</a:t>
            </a:r>
          </a:p>
          <a:p>
            <a:r>
              <a:rPr lang="en-US" dirty="0"/>
              <a:t>The methods and timing for assessing, recording, and </a:t>
            </a:r>
            <a:r>
              <a:rPr lang="en-US" dirty="0" err="1"/>
              <a:t>analysing</a:t>
            </a:r>
            <a:r>
              <a:rPr lang="en-US" dirty="0"/>
              <a:t> safety parameters.</a:t>
            </a:r>
          </a:p>
          <a:p>
            <a:r>
              <a:rPr lang="en-US" dirty="0"/>
              <a:t>Procedures for eliciting reports of and for recording and reporting adverse event and </a:t>
            </a:r>
            <a:r>
              <a:rPr lang="en-US" dirty="0" err="1"/>
              <a:t>intercurrent</a:t>
            </a:r>
            <a:r>
              <a:rPr lang="en-US" dirty="0"/>
              <a:t> illnesses.</a:t>
            </a:r>
          </a:p>
          <a:p>
            <a:r>
              <a:rPr lang="en-US" dirty="0"/>
              <a:t>The type and duration of the follow-up of subjects after adverse events.</a:t>
            </a:r>
            <a:br>
              <a:rPr lang="en-US" dirty="0"/>
            </a:br>
            <a:endParaRPr lang="nb-NO" dirty="0"/>
          </a:p>
          <a:p>
            <a:endParaRPr lang="nb-NO" dirty="0"/>
          </a:p>
        </p:txBody>
      </p:sp>
    </p:spTree>
    <p:extLst>
      <p:ext uri="{BB962C8B-B14F-4D97-AF65-F5344CB8AC3E}">
        <p14:creationId xmlns:p14="http://schemas.microsoft.com/office/powerpoint/2010/main" val="4236929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a:t>Clinical Trial </a:t>
            </a:r>
            <a:r>
              <a:rPr lang="nb-NO" dirty="0" err="1"/>
              <a:t>Protocol</a:t>
            </a:r>
            <a:endParaRPr lang="nb-NO" dirty="0"/>
          </a:p>
        </p:txBody>
      </p:sp>
      <p:sp>
        <p:nvSpPr>
          <p:cNvPr id="3" name="Content Placeholder 2"/>
          <p:cNvSpPr>
            <a:spLocks noGrp="1"/>
          </p:cNvSpPr>
          <p:nvPr>
            <p:ph idx="1"/>
          </p:nvPr>
        </p:nvSpPr>
        <p:spPr/>
        <p:txBody>
          <a:bodyPr/>
          <a:lstStyle/>
          <a:p>
            <a:r>
              <a:rPr lang="en-GB" dirty="0"/>
              <a:t>Emergency contacts should be included, or a clear guidance given (supporting documentation, web page…)</a:t>
            </a:r>
          </a:p>
          <a:p>
            <a:endParaRPr lang="en-GB" dirty="0"/>
          </a:p>
          <a:p>
            <a:r>
              <a:rPr lang="en-GB" dirty="0"/>
              <a:t>Define expedited reporting requirements </a:t>
            </a:r>
          </a:p>
          <a:p>
            <a:pPr lvl="1"/>
            <a:r>
              <a:rPr lang="en-GB" dirty="0"/>
              <a:t>Must all SAEs be reported to sponsor within 24 hours?</a:t>
            </a:r>
          </a:p>
          <a:p>
            <a:pPr lvl="1"/>
            <a:endParaRPr lang="en-GB" dirty="0"/>
          </a:p>
          <a:p>
            <a:r>
              <a:rPr lang="en-GB" dirty="0"/>
              <a:t>Define other reporting requirements </a:t>
            </a:r>
          </a:p>
          <a:p>
            <a:pPr lvl="1"/>
            <a:r>
              <a:rPr lang="en-GB" dirty="0"/>
              <a:t>From when should AEs be reported?</a:t>
            </a:r>
          </a:p>
          <a:p>
            <a:pPr lvl="1"/>
            <a:r>
              <a:rPr lang="en-GB" dirty="0"/>
              <a:t>How should changes in severity be reported?</a:t>
            </a:r>
          </a:p>
          <a:p>
            <a:pPr lvl="1"/>
            <a:r>
              <a:rPr lang="en-GB" dirty="0"/>
              <a:t>How is hospitalisation defined? (Often: &gt;24 hours)</a:t>
            </a:r>
          </a:p>
          <a:p>
            <a:endParaRPr lang="nb-NO" dirty="0"/>
          </a:p>
        </p:txBody>
      </p:sp>
    </p:spTree>
    <p:extLst>
      <p:ext uri="{BB962C8B-B14F-4D97-AF65-F5344CB8AC3E}">
        <p14:creationId xmlns:p14="http://schemas.microsoft.com/office/powerpoint/2010/main" val="11811193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Risk Assessment</a:t>
            </a:r>
            <a:endParaRPr lang="nb-NO" dirty="0"/>
          </a:p>
        </p:txBody>
      </p:sp>
      <p:sp>
        <p:nvSpPr>
          <p:cNvPr id="3" name="Content Placeholder 2"/>
          <p:cNvSpPr>
            <a:spLocks noGrp="1"/>
          </p:cNvSpPr>
          <p:nvPr>
            <p:ph idx="1"/>
          </p:nvPr>
        </p:nvSpPr>
        <p:spPr/>
        <p:txBody>
          <a:bodyPr/>
          <a:lstStyle/>
          <a:p>
            <a:r>
              <a:rPr lang="en-GB" dirty="0"/>
              <a:t>According to ICH-GCP-R2 risk assessment for a clinical trial should be done as early as possible and mitigations included in the clinical trial protocol and/or other study actions</a:t>
            </a:r>
          </a:p>
          <a:p>
            <a:endParaRPr lang="en-GB" dirty="0"/>
          </a:p>
          <a:p>
            <a:r>
              <a:rPr lang="en-US" dirty="0"/>
              <a:t>Risks to be assessed:</a:t>
            </a:r>
          </a:p>
          <a:p>
            <a:pPr lvl="1"/>
            <a:r>
              <a:rPr lang="en-US" dirty="0"/>
              <a:t>Risks to participant safety associated with the intervention(s) being tested</a:t>
            </a:r>
          </a:p>
          <a:p>
            <a:pPr lvl="1"/>
            <a:r>
              <a:rPr lang="en-US" dirty="0"/>
              <a:t>Risks associated with </a:t>
            </a:r>
            <a:r>
              <a:rPr lang="en-GB" dirty="0"/>
              <a:t>design and methods</a:t>
            </a:r>
          </a:p>
          <a:p>
            <a:endParaRPr lang="en-GB" dirty="0"/>
          </a:p>
          <a:p>
            <a:r>
              <a:rPr lang="en-GB" dirty="0"/>
              <a:t>Ongoing evaluation (review and update of risk assessment at regular intervals or in case of e.g. a substantial amendment)</a:t>
            </a:r>
            <a:endParaRPr lang="nb-NO" dirty="0"/>
          </a:p>
          <a:p>
            <a:endParaRPr lang="nb-NO" dirty="0"/>
          </a:p>
        </p:txBody>
      </p:sp>
    </p:spTree>
    <p:extLst>
      <p:ext uri="{BB962C8B-B14F-4D97-AF65-F5344CB8AC3E}">
        <p14:creationId xmlns:p14="http://schemas.microsoft.com/office/powerpoint/2010/main" val="8887890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Risks related to safety reporting</a:t>
            </a:r>
            <a:endParaRPr lang="nb-NO" dirty="0"/>
          </a:p>
        </p:txBody>
      </p:sp>
      <p:sp>
        <p:nvSpPr>
          <p:cNvPr id="3" name="Content Placeholder 2"/>
          <p:cNvSpPr>
            <a:spLocks noGrp="1"/>
          </p:cNvSpPr>
          <p:nvPr>
            <p:ph idx="1"/>
          </p:nvPr>
        </p:nvSpPr>
        <p:spPr/>
        <p:txBody>
          <a:bodyPr/>
          <a:lstStyle/>
          <a:p>
            <a:r>
              <a:rPr lang="en-US" dirty="0" smtClean="0"/>
              <a:t>Possible </a:t>
            </a:r>
            <a:r>
              <a:rPr lang="en-US" dirty="0"/>
              <a:t>risk adaptations to safety reporting:</a:t>
            </a:r>
            <a:br>
              <a:rPr lang="en-US" dirty="0"/>
            </a:br>
            <a:endParaRPr lang="en-US" dirty="0"/>
          </a:p>
          <a:p>
            <a:pPr lvl="1"/>
            <a:r>
              <a:rPr lang="en-US" dirty="0"/>
              <a:t>selective recording and reporting of adverse events</a:t>
            </a:r>
          </a:p>
          <a:p>
            <a:pPr lvl="1"/>
            <a:r>
              <a:rPr lang="en-US" dirty="0"/>
              <a:t>adaptations to expedited reporting from the investigator to the sponsor, for certain serious adverse events.</a:t>
            </a:r>
            <a:br>
              <a:rPr lang="en-US" dirty="0"/>
            </a:br>
            <a:endParaRPr lang="en-US" dirty="0"/>
          </a:p>
          <a:p>
            <a:r>
              <a:rPr lang="en-US" dirty="0"/>
              <a:t>Requirements:</a:t>
            </a:r>
          </a:p>
          <a:p>
            <a:pPr lvl="1"/>
            <a:r>
              <a:rPr lang="en-US" dirty="0"/>
              <a:t>Justification in protocol </a:t>
            </a:r>
          </a:p>
          <a:p>
            <a:pPr lvl="1"/>
            <a:r>
              <a:rPr lang="en-US" dirty="0"/>
              <a:t>Supported by risk assessment</a:t>
            </a:r>
          </a:p>
          <a:p>
            <a:endParaRPr lang="nb-NO" dirty="0"/>
          </a:p>
        </p:txBody>
      </p:sp>
    </p:spTree>
    <p:extLst>
      <p:ext uri="{BB962C8B-B14F-4D97-AF65-F5344CB8AC3E}">
        <p14:creationId xmlns:p14="http://schemas.microsoft.com/office/powerpoint/2010/main" val="13908131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Examples </a:t>
            </a:r>
            <a:r>
              <a:rPr lang="en-GB" dirty="0" smtClean="0"/>
              <a:t> (</a:t>
            </a:r>
            <a:r>
              <a:rPr lang="en-GB" dirty="0"/>
              <a:t>study specific risk assessments required)</a:t>
            </a:r>
            <a:endParaRPr lang="nb-NO" dirty="0"/>
          </a:p>
        </p:txBody>
      </p:sp>
      <p:sp>
        <p:nvSpPr>
          <p:cNvPr id="3" name="Content Placeholder 2"/>
          <p:cNvSpPr>
            <a:spLocks noGrp="1"/>
          </p:cNvSpPr>
          <p:nvPr>
            <p:ph idx="1"/>
          </p:nvPr>
        </p:nvSpPr>
        <p:spPr/>
        <p:txBody>
          <a:bodyPr/>
          <a:lstStyle/>
          <a:p>
            <a:r>
              <a:rPr lang="en-GB" dirty="0"/>
              <a:t>Neutropenia is an expected event that requires hospitalisation in oncology trials. Protocol can define that these events are not to be reported </a:t>
            </a:r>
            <a:r>
              <a:rPr lang="en-GB" dirty="0" err="1"/>
              <a:t>expeditely</a:t>
            </a:r>
            <a:r>
              <a:rPr lang="en-GB" dirty="0"/>
              <a:t> as SAEs, but rather as regular AEs in the CRF.</a:t>
            </a:r>
            <a:endParaRPr lang="nb-NO" dirty="0"/>
          </a:p>
          <a:p>
            <a:endParaRPr lang="en-GB" dirty="0"/>
          </a:p>
          <a:p>
            <a:r>
              <a:rPr lang="en-GB" dirty="0"/>
              <a:t>Risk assessment justifies that AEs should be collected only after the investigational medicinal product has been administered and not from the time of informed consent for study participation.</a:t>
            </a:r>
            <a:endParaRPr lang="nb-NO" dirty="0"/>
          </a:p>
          <a:p>
            <a:endParaRPr lang="nb-NO" dirty="0"/>
          </a:p>
        </p:txBody>
      </p:sp>
    </p:spTree>
    <p:extLst>
      <p:ext uri="{BB962C8B-B14F-4D97-AF65-F5344CB8AC3E}">
        <p14:creationId xmlns:p14="http://schemas.microsoft.com/office/powerpoint/2010/main" val="39214917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Data Monitoring Committee (DMC)</a:t>
            </a:r>
            <a:endParaRPr lang="nb-NO" dirty="0"/>
          </a:p>
        </p:txBody>
      </p:sp>
      <p:sp>
        <p:nvSpPr>
          <p:cNvPr id="3" name="Content Placeholder 2"/>
          <p:cNvSpPr>
            <a:spLocks noGrp="1"/>
          </p:cNvSpPr>
          <p:nvPr>
            <p:ph idx="1"/>
          </p:nvPr>
        </p:nvSpPr>
        <p:spPr/>
        <p:txBody>
          <a:bodyPr/>
          <a:lstStyle/>
          <a:p>
            <a:r>
              <a:rPr lang="en-GB" dirty="0"/>
              <a:t>Groups of independent experts that review study data in an </a:t>
            </a:r>
            <a:r>
              <a:rPr lang="en-GB" dirty="0" err="1"/>
              <a:t>unblinded</a:t>
            </a:r>
            <a:r>
              <a:rPr lang="en-GB" dirty="0"/>
              <a:t> way</a:t>
            </a:r>
          </a:p>
          <a:p>
            <a:r>
              <a:rPr lang="en-GB" dirty="0"/>
              <a:t>Issues recommendations to the study sponsor</a:t>
            </a:r>
          </a:p>
          <a:p>
            <a:r>
              <a:rPr lang="en-GB" dirty="0"/>
              <a:t>Procedures must be documented in a charter</a:t>
            </a:r>
          </a:p>
          <a:p>
            <a:endParaRPr lang="nb-NO" dirty="0"/>
          </a:p>
        </p:txBody>
      </p:sp>
    </p:spTree>
    <p:extLst>
      <p:ext uri="{BB962C8B-B14F-4D97-AF65-F5344CB8AC3E}">
        <p14:creationId xmlns:p14="http://schemas.microsoft.com/office/powerpoint/2010/main" val="3215422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Pharmacovigilance – WHY?</a:t>
            </a:r>
            <a:endParaRPr lang="nb-NO" dirty="0"/>
          </a:p>
        </p:txBody>
      </p:sp>
      <p:sp>
        <p:nvSpPr>
          <p:cNvPr id="3" name="Content Placeholder 2"/>
          <p:cNvSpPr>
            <a:spLocks noGrp="1"/>
          </p:cNvSpPr>
          <p:nvPr>
            <p:ph idx="1"/>
          </p:nvPr>
        </p:nvSpPr>
        <p:spPr/>
        <p:txBody>
          <a:bodyPr/>
          <a:lstStyle/>
          <a:p>
            <a:pPr marL="0" indent="0" algn="just">
              <a:buNone/>
            </a:pPr>
            <a:r>
              <a:rPr lang="en-US" dirty="0"/>
              <a:t>All things are poison, and nothing is without poison; only the dose permits something not to be poisonous.</a:t>
            </a:r>
          </a:p>
          <a:p>
            <a:pPr algn="just"/>
            <a:endParaRPr lang="en-US" dirty="0"/>
          </a:p>
          <a:p>
            <a:pPr marL="0" indent="0" algn="r">
              <a:buNone/>
            </a:pPr>
            <a:r>
              <a:rPr lang="en-US" dirty="0"/>
              <a:t>Paracelsus (1493-1541)</a:t>
            </a:r>
            <a:endParaRPr lang="nb-NO" dirty="0"/>
          </a:p>
          <a:p>
            <a:endParaRPr lang="nb-NO" dirty="0"/>
          </a:p>
        </p:txBody>
      </p:sp>
    </p:spTree>
    <p:extLst>
      <p:ext uri="{BB962C8B-B14F-4D97-AF65-F5344CB8AC3E}">
        <p14:creationId xmlns:p14="http://schemas.microsoft.com/office/powerpoint/2010/main" val="38689256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DMC Charter</a:t>
            </a:r>
            <a:endParaRPr lang="nb-NO" dirty="0"/>
          </a:p>
        </p:txBody>
      </p:sp>
      <p:sp>
        <p:nvSpPr>
          <p:cNvPr id="3" name="Content Placeholder 2"/>
          <p:cNvSpPr>
            <a:spLocks noGrp="1"/>
          </p:cNvSpPr>
          <p:nvPr>
            <p:ph idx="1"/>
          </p:nvPr>
        </p:nvSpPr>
        <p:spPr/>
        <p:txBody>
          <a:bodyPr/>
          <a:lstStyle/>
          <a:p>
            <a:r>
              <a:rPr lang="en-GB" dirty="0"/>
              <a:t>The charter will be signed by all members BEFORE starting the reviews</a:t>
            </a:r>
          </a:p>
          <a:p>
            <a:r>
              <a:rPr lang="en-GB" dirty="0"/>
              <a:t>The charter contains:</a:t>
            </a:r>
          </a:p>
          <a:p>
            <a:pPr lvl="1"/>
            <a:r>
              <a:rPr lang="en-GB" dirty="0"/>
              <a:t>Stopping rules</a:t>
            </a:r>
          </a:p>
          <a:p>
            <a:pPr lvl="2"/>
            <a:r>
              <a:rPr lang="en-GB" dirty="0"/>
              <a:t>Safety issues</a:t>
            </a:r>
          </a:p>
          <a:p>
            <a:pPr lvl="2"/>
            <a:r>
              <a:rPr lang="en-GB" dirty="0"/>
              <a:t>Lack of efficacy (futility)</a:t>
            </a:r>
          </a:p>
          <a:p>
            <a:pPr lvl="2"/>
            <a:r>
              <a:rPr lang="en-GB" dirty="0"/>
              <a:t>Overwhelming evidence of efficacy</a:t>
            </a:r>
          </a:p>
          <a:p>
            <a:pPr lvl="1"/>
            <a:r>
              <a:rPr lang="en-GB" dirty="0"/>
              <a:t>Voting procedures: Open &amp; closed sessions</a:t>
            </a:r>
          </a:p>
          <a:p>
            <a:pPr lvl="1"/>
            <a:r>
              <a:rPr lang="en-GB" dirty="0"/>
              <a:t>Meeting frequency</a:t>
            </a:r>
          </a:p>
          <a:p>
            <a:pPr lvl="1"/>
            <a:r>
              <a:rPr lang="en-GB" dirty="0"/>
              <a:t>Data provided and format</a:t>
            </a:r>
            <a:endParaRPr lang="nb-NO" dirty="0"/>
          </a:p>
          <a:p>
            <a:endParaRPr lang="nb-NO" dirty="0"/>
          </a:p>
        </p:txBody>
      </p:sp>
    </p:spTree>
    <p:extLst>
      <p:ext uri="{BB962C8B-B14F-4D97-AF65-F5344CB8AC3E}">
        <p14:creationId xmlns:p14="http://schemas.microsoft.com/office/powerpoint/2010/main" val="6708541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DMC</a:t>
            </a:r>
            <a:endParaRPr lang="nb-NO" dirty="0"/>
          </a:p>
        </p:txBody>
      </p:sp>
      <p:sp>
        <p:nvSpPr>
          <p:cNvPr id="3" name="Content Placeholder 2"/>
          <p:cNvSpPr>
            <a:spLocks noGrp="1"/>
          </p:cNvSpPr>
          <p:nvPr>
            <p:ph idx="1"/>
          </p:nvPr>
        </p:nvSpPr>
        <p:spPr/>
        <p:txBody>
          <a:bodyPr/>
          <a:lstStyle/>
          <a:p>
            <a:r>
              <a:rPr lang="en-GB" dirty="0"/>
              <a:t>Recommendations are documented, and part of the Trial Master File</a:t>
            </a:r>
          </a:p>
          <a:p>
            <a:endParaRPr lang="en-GB" dirty="0"/>
          </a:p>
          <a:p>
            <a:r>
              <a:rPr lang="en-GB" dirty="0"/>
              <a:t>DMC will review safety data</a:t>
            </a:r>
          </a:p>
          <a:p>
            <a:r>
              <a:rPr lang="en-GB" dirty="0"/>
              <a:t>DMC may review efficacy data at pre-determined points</a:t>
            </a:r>
          </a:p>
          <a:p>
            <a:endParaRPr lang="nb-NO" dirty="0"/>
          </a:p>
          <a:p>
            <a:endParaRPr lang="nb-NO" dirty="0"/>
          </a:p>
        </p:txBody>
      </p:sp>
    </p:spTree>
    <p:extLst>
      <p:ext uri="{BB962C8B-B14F-4D97-AF65-F5344CB8AC3E}">
        <p14:creationId xmlns:p14="http://schemas.microsoft.com/office/powerpoint/2010/main" val="7997568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Need a DMC?</a:t>
            </a:r>
            <a:endParaRPr lang="nb-NO" dirty="0"/>
          </a:p>
        </p:txBody>
      </p:sp>
      <p:sp>
        <p:nvSpPr>
          <p:cNvPr id="3" name="Content Placeholder 2"/>
          <p:cNvSpPr>
            <a:spLocks noGrp="1"/>
          </p:cNvSpPr>
          <p:nvPr>
            <p:ph idx="1"/>
          </p:nvPr>
        </p:nvSpPr>
        <p:spPr/>
        <p:txBody>
          <a:bodyPr/>
          <a:lstStyle/>
          <a:p>
            <a:r>
              <a:rPr lang="en-US" dirty="0"/>
              <a:t>Consider indication, study endpoint(s), study duration as well as study population and available knowledge about the investigational medicinal product.</a:t>
            </a:r>
          </a:p>
          <a:p>
            <a:endParaRPr lang="en-US" dirty="0"/>
          </a:p>
          <a:p>
            <a:r>
              <a:rPr lang="en-US" dirty="0"/>
              <a:t>A DMC is usually not needed in low risk clinical trials.</a:t>
            </a:r>
            <a:endParaRPr lang="nb-NO" dirty="0"/>
          </a:p>
          <a:p>
            <a:endParaRPr lang="nb-NO" dirty="0"/>
          </a:p>
        </p:txBody>
      </p:sp>
    </p:spTree>
    <p:extLst>
      <p:ext uri="{BB962C8B-B14F-4D97-AF65-F5344CB8AC3E}">
        <p14:creationId xmlns:p14="http://schemas.microsoft.com/office/powerpoint/2010/main" val="13795202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err="1"/>
              <a:t>Need</a:t>
            </a:r>
            <a:r>
              <a:rPr lang="nb-NO" dirty="0"/>
              <a:t> a Medical Monitor?</a:t>
            </a:r>
          </a:p>
        </p:txBody>
      </p:sp>
      <p:sp>
        <p:nvSpPr>
          <p:cNvPr id="3" name="Content Placeholder 2"/>
          <p:cNvSpPr>
            <a:spLocks noGrp="1"/>
          </p:cNvSpPr>
          <p:nvPr>
            <p:ph idx="1"/>
          </p:nvPr>
        </p:nvSpPr>
        <p:spPr/>
        <p:txBody>
          <a:bodyPr/>
          <a:lstStyle/>
          <a:p>
            <a:r>
              <a:rPr lang="en-US" dirty="0"/>
              <a:t>YES</a:t>
            </a:r>
          </a:p>
          <a:p>
            <a:endParaRPr lang="nb-NO" dirty="0"/>
          </a:p>
        </p:txBody>
      </p:sp>
    </p:spTree>
    <p:extLst>
      <p:ext uri="{BB962C8B-B14F-4D97-AF65-F5344CB8AC3E}">
        <p14:creationId xmlns:p14="http://schemas.microsoft.com/office/powerpoint/2010/main" val="861400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err="1"/>
              <a:t>Responsibilities</a:t>
            </a:r>
            <a:r>
              <a:rPr lang="nb-NO" dirty="0"/>
              <a:t> </a:t>
            </a:r>
            <a:r>
              <a:rPr lang="nb-NO" dirty="0" err="1"/>
              <a:t>of</a:t>
            </a:r>
            <a:r>
              <a:rPr lang="nb-NO" dirty="0"/>
              <a:t> a </a:t>
            </a:r>
            <a:r>
              <a:rPr lang="nb-NO" dirty="0" smtClean="0"/>
              <a:t>Medical </a:t>
            </a:r>
            <a:r>
              <a:rPr lang="nb-NO" dirty="0"/>
              <a:t>Monitor</a:t>
            </a:r>
          </a:p>
        </p:txBody>
      </p:sp>
      <p:sp>
        <p:nvSpPr>
          <p:cNvPr id="3" name="Content Placeholder 2"/>
          <p:cNvSpPr>
            <a:spLocks noGrp="1"/>
          </p:cNvSpPr>
          <p:nvPr>
            <p:ph idx="1"/>
          </p:nvPr>
        </p:nvSpPr>
        <p:spPr/>
        <p:txBody>
          <a:bodyPr/>
          <a:lstStyle/>
          <a:p>
            <a:r>
              <a:rPr lang="en-US" dirty="0"/>
              <a:t>Provide input to clinical trial protocol design and risk assessments</a:t>
            </a:r>
          </a:p>
          <a:p>
            <a:r>
              <a:rPr lang="en-US" dirty="0"/>
              <a:t>Review and analyze safety (and efficacy) data, incl. SAE assessments</a:t>
            </a:r>
          </a:p>
          <a:p>
            <a:endParaRPr lang="en-US" dirty="0"/>
          </a:p>
          <a:p>
            <a:r>
              <a:rPr lang="en-US" dirty="0"/>
              <a:t>Project leader/national </a:t>
            </a:r>
            <a:r>
              <a:rPr lang="en-US" dirty="0" err="1"/>
              <a:t>co-ordinating</a:t>
            </a:r>
            <a:r>
              <a:rPr lang="en-US" dirty="0"/>
              <a:t> investigator can act as Medical Monitor</a:t>
            </a:r>
          </a:p>
          <a:p>
            <a:endParaRPr lang="nb-NO" dirty="0"/>
          </a:p>
        </p:txBody>
      </p:sp>
    </p:spTree>
    <p:extLst>
      <p:ext uri="{BB962C8B-B14F-4D97-AF65-F5344CB8AC3E}">
        <p14:creationId xmlns:p14="http://schemas.microsoft.com/office/powerpoint/2010/main" val="32897203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Safety reports during the study</a:t>
            </a:r>
            <a:endParaRPr lang="nb-NO" dirty="0"/>
          </a:p>
        </p:txBody>
      </p:sp>
      <p:sp>
        <p:nvSpPr>
          <p:cNvPr id="3" name="Content Placeholder 2"/>
          <p:cNvSpPr>
            <a:spLocks noGrp="1"/>
          </p:cNvSpPr>
          <p:nvPr>
            <p:ph idx="1"/>
          </p:nvPr>
        </p:nvSpPr>
        <p:spPr/>
        <p:txBody>
          <a:bodyPr/>
          <a:lstStyle/>
          <a:p>
            <a:r>
              <a:rPr lang="nb-NO" dirty="0"/>
              <a:t>SAE </a:t>
            </a:r>
            <a:r>
              <a:rPr lang="nb-NO" dirty="0" err="1"/>
              <a:t>processing</a:t>
            </a:r>
            <a:r>
              <a:rPr lang="nb-NO" dirty="0"/>
              <a:t> – SUSAR </a:t>
            </a:r>
            <a:r>
              <a:rPr lang="nb-NO" dirty="0" err="1"/>
              <a:t>reporting</a:t>
            </a:r>
            <a:endParaRPr lang="nb-NO" dirty="0"/>
          </a:p>
          <a:p>
            <a:r>
              <a:rPr lang="en-GB" dirty="0"/>
              <a:t>Line listings to investigators</a:t>
            </a:r>
            <a:endParaRPr lang="nb-NO" dirty="0"/>
          </a:p>
          <a:p>
            <a:r>
              <a:rPr lang="en-GB" dirty="0"/>
              <a:t>Urgent safety measures</a:t>
            </a:r>
          </a:p>
          <a:p>
            <a:r>
              <a:rPr lang="nb-NO" dirty="0" err="1" smtClean="0"/>
              <a:t>Annual</a:t>
            </a:r>
            <a:r>
              <a:rPr lang="nb-NO" dirty="0" smtClean="0"/>
              <a:t> </a:t>
            </a:r>
            <a:r>
              <a:rPr lang="nb-NO" dirty="0" err="1" smtClean="0"/>
              <a:t>safety</a:t>
            </a:r>
            <a:r>
              <a:rPr lang="nb-NO" dirty="0" smtClean="0"/>
              <a:t> report (DSUR)</a:t>
            </a:r>
            <a:endParaRPr lang="nb-NO" dirty="0"/>
          </a:p>
          <a:p>
            <a:r>
              <a:rPr lang="en-GB" dirty="0"/>
              <a:t>IB updates (if IB is in use for the clinical trial)</a:t>
            </a:r>
          </a:p>
          <a:p>
            <a:endParaRPr lang="nb-NO" dirty="0"/>
          </a:p>
        </p:txBody>
      </p:sp>
    </p:spTree>
    <p:extLst>
      <p:ext uri="{BB962C8B-B14F-4D97-AF65-F5344CB8AC3E}">
        <p14:creationId xmlns:p14="http://schemas.microsoft.com/office/powerpoint/2010/main" val="6306679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SAE processing</a:t>
            </a:r>
            <a:endParaRPr lang="nb-NO" dirty="0"/>
          </a:p>
        </p:txBody>
      </p:sp>
      <p:sp>
        <p:nvSpPr>
          <p:cNvPr id="3" name="Content Placeholder 2"/>
          <p:cNvSpPr>
            <a:spLocks noGrp="1"/>
          </p:cNvSpPr>
          <p:nvPr>
            <p:ph idx="1"/>
          </p:nvPr>
        </p:nvSpPr>
        <p:spPr/>
        <p:txBody>
          <a:bodyPr/>
          <a:lstStyle/>
          <a:p>
            <a:r>
              <a:rPr lang="en-GB" dirty="0"/>
              <a:t>SAEs received from investigator within 24 hours of investigator becoming aware </a:t>
            </a:r>
          </a:p>
          <a:p>
            <a:endParaRPr lang="en-GB" dirty="0"/>
          </a:p>
          <a:p>
            <a:pPr marL="0" indent="0">
              <a:buNone/>
            </a:pPr>
            <a:r>
              <a:rPr lang="en-GB" dirty="0"/>
              <a:t>Sponsor (Medical Monitor) must do:</a:t>
            </a:r>
          </a:p>
          <a:p>
            <a:r>
              <a:rPr lang="en-GB" dirty="0"/>
              <a:t>Causality assessment</a:t>
            </a:r>
          </a:p>
          <a:p>
            <a:pPr lvl="1"/>
            <a:r>
              <a:rPr lang="en-GB" dirty="0"/>
              <a:t>Can rely on investigator’s assessment</a:t>
            </a:r>
          </a:p>
          <a:p>
            <a:pPr lvl="1"/>
            <a:r>
              <a:rPr lang="en-GB" dirty="0"/>
              <a:t>Or do separate assessment in addition</a:t>
            </a:r>
          </a:p>
          <a:p>
            <a:endParaRPr lang="en-GB" dirty="0"/>
          </a:p>
          <a:p>
            <a:r>
              <a:rPr lang="en-GB" dirty="0"/>
              <a:t>Expectedness assessment</a:t>
            </a:r>
          </a:p>
          <a:p>
            <a:pPr lvl="1"/>
            <a:r>
              <a:rPr lang="en-GB" dirty="0"/>
              <a:t>Is the event included in the Reference Safety Information (IB or </a:t>
            </a:r>
            <a:r>
              <a:rPr lang="en-GB" dirty="0" err="1"/>
              <a:t>SmPC</a:t>
            </a:r>
            <a:r>
              <a:rPr lang="en-GB" dirty="0"/>
              <a:t>)?</a:t>
            </a:r>
          </a:p>
          <a:p>
            <a:endParaRPr lang="nb-NO" dirty="0"/>
          </a:p>
        </p:txBody>
      </p:sp>
    </p:spTree>
    <p:extLst>
      <p:ext uri="{BB962C8B-B14F-4D97-AF65-F5344CB8AC3E}">
        <p14:creationId xmlns:p14="http://schemas.microsoft.com/office/powerpoint/2010/main" val="5196169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err="1"/>
              <a:t>Causality</a:t>
            </a:r>
            <a:r>
              <a:rPr lang="nb-NO" dirty="0"/>
              <a:t> </a:t>
            </a:r>
            <a:r>
              <a:rPr lang="nb-NO" dirty="0" err="1"/>
              <a:t>Assessment</a:t>
            </a:r>
            <a:endParaRPr lang="nb-NO" dirty="0"/>
          </a:p>
        </p:txBody>
      </p:sp>
      <p:sp>
        <p:nvSpPr>
          <p:cNvPr id="3" name="Content Placeholder 2"/>
          <p:cNvSpPr>
            <a:spLocks noGrp="1"/>
          </p:cNvSpPr>
          <p:nvPr>
            <p:ph idx="1"/>
          </p:nvPr>
        </p:nvSpPr>
        <p:spPr/>
        <p:txBody>
          <a:bodyPr/>
          <a:lstStyle/>
          <a:p>
            <a:pPr>
              <a:defRPr/>
            </a:pPr>
            <a:r>
              <a:rPr lang="en-GB" sz="2800" dirty="0"/>
              <a:t>Is there a causal relationship between medication and event? YES/NO</a:t>
            </a:r>
          </a:p>
          <a:p>
            <a:pPr>
              <a:defRPr/>
            </a:pPr>
            <a:endParaRPr lang="en-GB" sz="2800" dirty="0"/>
          </a:p>
          <a:p>
            <a:pPr>
              <a:defRPr/>
            </a:pPr>
            <a:r>
              <a:rPr lang="en-GB" sz="2800" dirty="0"/>
              <a:t>Several methods to assess relatedness</a:t>
            </a:r>
          </a:p>
          <a:p>
            <a:pPr lvl="1">
              <a:defRPr/>
            </a:pPr>
            <a:r>
              <a:rPr lang="en-GB" sz="2400" dirty="0"/>
              <a:t>Medical experience</a:t>
            </a:r>
          </a:p>
          <a:p>
            <a:pPr lvl="1">
              <a:defRPr/>
            </a:pPr>
            <a:r>
              <a:rPr lang="en-GB" sz="2400" dirty="0"/>
              <a:t>Structured scoring systems taking into consideration, </a:t>
            </a:r>
            <a:r>
              <a:rPr lang="en-GB" sz="2400" dirty="0" err="1"/>
              <a:t>i.a</a:t>
            </a:r>
            <a:r>
              <a:rPr lang="en-GB" sz="2400" dirty="0"/>
              <a:t>.</a:t>
            </a:r>
          </a:p>
          <a:p>
            <a:pPr lvl="2">
              <a:defRPr/>
            </a:pPr>
            <a:r>
              <a:rPr lang="en-GB" sz="2500" dirty="0"/>
              <a:t>Temporal association</a:t>
            </a:r>
          </a:p>
          <a:p>
            <a:pPr lvl="2">
              <a:defRPr/>
            </a:pPr>
            <a:r>
              <a:rPr lang="en-GB" sz="2400" dirty="0"/>
              <a:t>De-challenge/Re-challenge</a:t>
            </a:r>
          </a:p>
          <a:p>
            <a:pPr lvl="2">
              <a:defRPr/>
            </a:pPr>
            <a:r>
              <a:rPr lang="en-GB" sz="2400" dirty="0"/>
              <a:t>Mechanism of action</a:t>
            </a:r>
          </a:p>
          <a:p>
            <a:pPr lvl="2">
              <a:defRPr/>
            </a:pPr>
            <a:r>
              <a:rPr lang="en-GB" sz="2400" dirty="0"/>
              <a:t>Other explanation</a:t>
            </a:r>
          </a:p>
          <a:p>
            <a:endParaRPr lang="nb-NO" dirty="0"/>
          </a:p>
        </p:txBody>
      </p:sp>
    </p:spTree>
    <p:extLst>
      <p:ext uri="{BB962C8B-B14F-4D97-AF65-F5344CB8AC3E}">
        <p14:creationId xmlns:p14="http://schemas.microsoft.com/office/powerpoint/2010/main" val="23878816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Reasonable possibility</a:t>
            </a:r>
            <a:endParaRPr lang="nb-NO" dirty="0"/>
          </a:p>
        </p:txBody>
      </p:sp>
      <p:sp>
        <p:nvSpPr>
          <p:cNvPr id="12" name="Rounded Rectangle 11"/>
          <p:cNvSpPr>
            <a:spLocks noChangeArrowheads="1"/>
          </p:cNvSpPr>
          <p:nvPr/>
        </p:nvSpPr>
        <p:spPr bwMode="auto">
          <a:xfrm>
            <a:off x="1154578" y="3568148"/>
            <a:ext cx="4008438" cy="1408350"/>
          </a:xfrm>
          <a:prstGeom prst="roundRect">
            <a:avLst>
              <a:gd name="adj"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13" name="Rounded Rectangle 12"/>
          <p:cNvSpPr>
            <a:spLocks noChangeArrowheads="1"/>
          </p:cNvSpPr>
          <p:nvPr/>
        </p:nvSpPr>
        <p:spPr bwMode="auto">
          <a:xfrm>
            <a:off x="1154578" y="2416175"/>
            <a:ext cx="4035425" cy="585788"/>
          </a:xfrm>
          <a:prstGeom prst="roundRect">
            <a:avLst>
              <a:gd name="adj"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14" name="Content Placeholder 2"/>
          <p:cNvSpPr>
            <a:spLocks noGrp="1"/>
          </p:cNvSpPr>
          <p:nvPr>
            <p:ph idx="1"/>
          </p:nvPr>
        </p:nvSpPr>
        <p:spPr>
          <a:xfrm>
            <a:off x="1108838" y="1737346"/>
            <a:ext cx="4867275" cy="3091829"/>
          </a:xfrm>
        </p:spPr>
        <p:txBody>
          <a:bodyPr anchor="ctr">
            <a:normAutofit/>
          </a:bodyPr>
          <a:lstStyle/>
          <a:p>
            <a:pPr marL="0" indent="0">
              <a:buNone/>
            </a:pPr>
            <a:r>
              <a:rPr lang="en-US" sz="3200" dirty="0"/>
              <a:t> </a:t>
            </a:r>
            <a:r>
              <a:rPr lang="en-US" sz="3200" dirty="0" smtClean="0"/>
              <a:t> Definitely not related</a:t>
            </a:r>
          </a:p>
          <a:p>
            <a:pPr marL="0" indent="0">
              <a:buNone/>
            </a:pPr>
            <a:r>
              <a:rPr lang="en-US" sz="3200" dirty="0" smtClean="0"/>
              <a:t>  Unlikely related</a:t>
            </a:r>
          </a:p>
          <a:p>
            <a:endParaRPr lang="en-US" sz="3200" dirty="0" smtClean="0"/>
          </a:p>
          <a:p>
            <a:pPr marL="0" indent="0">
              <a:buNone/>
            </a:pPr>
            <a:r>
              <a:rPr lang="en-US" sz="3200" dirty="0"/>
              <a:t> </a:t>
            </a:r>
            <a:r>
              <a:rPr lang="en-US" sz="3200" dirty="0" smtClean="0"/>
              <a:t> Likely related</a:t>
            </a:r>
          </a:p>
          <a:p>
            <a:pPr marL="0" indent="0">
              <a:buNone/>
            </a:pPr>
            <a:r>
              <a:rPr lang="en-US" sz="3200" dirty="0" smtClean="0"/>
              <a:t>  Definitely related</a:t>
            </a:r>
          </a:p>
        </p:txBody>
      </p:sp>
      <p:sp>
        <p:nvSpPr>
          <p:cNvPr id="15" name="Rectangle 14"/>
          <p:cNvSpPr/>
          <p:nvPr/>
        </p:nvSpPr>
        <p:spPr>
          <a:xfrm>
            <a:off x="6834653" y="2767013"/>
            <a:ext cx="2917825" cy="2062162"/>
          </a:xfrm>
          <a:prstGeom prst="rect">
            <a:avLst/>
          </a:prstGeom>
        </p:spPr>
        <p:txBody>
          <a:bodyPr>
            <a:spAutoFit/>
          </a:bodyPr>
          <a:lstStyle/>
          <a:p>
            <a:pPr marL="342900" lvl="1" indent="-342900" algn="l">
              <a:spcBef>
                <a:spcPct val="40000"/>
              </a:spcBef>
              <a:spcAft>
                <a:spcPct val="10000"/>
              </a:spcAft>
              <a:buClr>
                <a:schemeClr val="tx1"/>
              </a:buClr>
              <a:buFontTx/>
              <a:buChar char="•"/>
              <a:defRPr/>
            </a:pPr>
            <a:r>
              <a:rPr lang="en-GB" sz="3200" dirty="0">
                <a:solidFill>
                  <a:schemeClr val="tx2"/>
                </a:solidFill>
                <a:latin typeface="+mn-lt"/>
              </a:rPr>
              <a:t>Not related</a:t>
            </a:r>
          </a:p>
          <a:p>
            <a:pPr marL="342900" lvl="1" indent="-342900" algn="l">
              <a:spcBef>
                <a:spcPct val="40000"/>
              </a:spcBef>
              <a:spcAft>
                <a:spcPct val="10000"/>
              </a:spcAft>
              <a:buClr>
                <a:schemeClr val="tx1"/>
              </a:buClr>
              <a:buFontTx/>
              <a:buChar char="•"/>
              <a:defRPr/>
            </a:pPr>
            <a:endParaRPr lang="en-GB" sz="3200" dirty="0">
              <a:solidFill>
                <a:schemeClr val="tx2"/>
              </a:solidFill>
              <a:latin typeface="+mn-lt"/>
            </a:endParaRPr>
          </a:p>
          <a:p>
            <a:pPr marL="342900" lvl="1" indent="-342900" algn="l">
              <a:spcBef>
                <a:spcPct val="40000"/>
              </a:spcBef>
              <a:spcAft>
                <a:spcPct val="10000"/>
              </a:spcAft>
              <a:buClr>
                <a:schemeClr val="tx1"/>
              </a:buClr>
              <a:buFontTx/>
              <a:buChar char="•"/>
              <a:defRPr/>
            </a:pPr>
            <a:r>
              <a:rPr lang="en-GB" sz="3200" dirty="0">
                <a:solidFill>
                  <a:schemeClr val="tx2"/>
                </a:solidFill>
                <a:latin typeface="+mn-lt"/>
              </a:rPr>
              <a:t>Related</a:t>
            </a:r>
          </a:p>
        </p:txBody>
      </p:sp>
      <p:sp>
        <p:nvSpPr>
          <p:cNvPr id="16" name="Right Arrow 15"/>
          <p:cNvSpPr>
            <a:spLocks noChangeArrowheads="1"/>
          </p:cNvSpPr>
          <p:nvPr/>
        </p:nvSpPr>
        <p:spPr bwMode="auto">
          <a:xfrm>
            <a:off x="5190003" y="4327525"/>
            <a:ext cx="1733550" cy="377825"/>
          </a:xfrm>
          <a:prstGeom prst="rightArrow">
            <a:avLst>
              <a:gd name="adj1" fmla="val 39343"/>
              <a:gd name="adj2" fmla="val 49961"/>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17" name="Right Arrow 16"/>
          <p:cNvSpPr>
            <a:spLocks noChangeArrowheads="1"/>
          </p:cNvSpPr>
          <p:nvPr/>
        </p:nvSpPr>
        <p:spPr bwMode="auto">
          <a:xfrm rot="578873">
            <a:off x="5283666" y="2686050"/>
            <a:ext cx="1638300" cy="376238"/>
          </a:xfrm>
          <a:prstGeom prst="rightArrow">
            <a:avLst>
              <a:gd name="adj1" fmla="val 39343"/>
              <a:gd name="adj2" fmla="val 5017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18" name="Right Arrow 17"/>
          <p:cNvSpPr>
            <a:spLocks noChangeArrowheads="1"/>
          </p:cNvSpPr>
          <p:nvPr/>
        </p:nvSpPr>
        <p:spPr bwMode="auto">
          <a:xfrm rot="2286076">
            <a:off x="4899491" y="3575050"/>
            <a:ext cx="2295525" cy="377825"/>
          </a:xfrm>
          <a:prstGeom prst="rightArrow">
            <a:avLst>
              <a:gd name="adj1" fmla="val 39343"/>
              <a:gd name="adj2" fmla="val 4995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19" name="TextBox 18"/>
          <p:cNvSpPr txBox="1"/>
          <p:nvPr/>
        </p:nvSpPr>
        <p:spPr>
          <a:xfrm>
            <a:off x="1379588" y="5227983"/>
            <a:ext cx="9055329" cy="923330"/>
          </a:xfrm>
          <a:prstGeom prst="rect">
            <a:avLst/>
          </a:prstGeom>
          <a:noFill/>
        </p:spPr>
        <p:txBody>
          <a:bodyPr wrap="square" rtlCol="0">
            <a:spAutoFit/>
          </a:bodyPr>
          <a:lstStyle/>
          <a:p>
            <a:pPr algn="l"/>
            <a:r>
              <a:rPr lang="en-GB" sz="1800" dirty="0" smtClean="0">
                <a:latin typeface="Trebuchet MS" panose="020B0603020202020204" pitchFamily="34" charset="0"/>
              </a:rPr>
              <a:t>If the investigator can choose between several options when assessing causality, sponsor should up-front define which assessments are to be considered as “not related” and “related” </a:t>
            </a:r>
            <a:r>
              <a:rPr lang="en-GB" sz="1800" dirty="0" smtClean="0">
                <a:latin typeface="Trebuchet MS" panose="020B0603020202020204" pitchFamily="34" charset="0"/>
                <a:sym typeface="Wingdings" panose="05000000000000000000" pitchFamily="2" charset="2"/>
              </a:rPr>
              <a:t> important </a:t>
            </a:r>
            <a:r>
              <a:rPr lang="en-GB" sz="1800" dirty="0" smtClean="0">
                <a:latin typeface="Trebuchet MS" panose="020B0603020202020204" pitchFamily="34" charset="0"/>
              </a:rPr>
              <a:t>from a regulatory reporting perspective</a:t>
            </a:r>
            <a:endParaRPr lang="nb-NO" sz="1800" dirty="0">
              <a:latin typeface="Trebuchet MS" panose="020B0603020202020204" pitchFamily="34" charset="0"/>
            </a:endParaRPr>
          </a:p>
        </p:txBody>
      </p:sp>
    </p:spTree>
    <p:extLst>
      <p:ext uri="{BB962C8B-B14F-4D97-AF65-F5344CB8AC3E}">
        <p14:creationId xmlns:p14="http://schemas.microsoft.com/office/powerpoint/2010/main" val="39331557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err="1"/>
              <a:t>Causality</a:t>
            </a:r>
            <a:r>
              <a:rPr lang="nb-NO" dirty="0"/>
              <a:t> </a:t>
            </a:r>
            <a:r>
              <a:rPr lang="nb-NO" dirty="0" err="1"/>
              <a:t>assessment</a:t>
            </a:r>
            <a:endParaRPr lang="nb-NO" dirty="0"/>
          </a:p>
        </p:txBody>
      </p:sp>
      <p:sp>
        <p:nvSpPr>
          <p:cNvPr id="3" name="Content Placeholder 2"/>
          <p:cNvSpPr>
            <a:spLocks noGrp="1"/>
          </p:cNvSpPr>
          <p:nvPr>
            <p:ph idx="1"/>
          </p:nvPr>
        </p:nvSpPr>
        <p:spPr/>
        <p:txBody>
          <a:bodyPr/>
          <a:lstStyle/>
          <a:p>
            <a:r>
              <a:rPr lang="nb-NO" dirty="0"/>
              <a:t>Sponsor </a:t>
            </a:r>
            <a:r>
              <a:rPr lang="nb-NO" dirty="0" err="1"/>
              <a:t>can</a:t>
            </a:r>
            <a:r>
              <a:rPr lang="nb-NO" dirty="0"/>
              <a:t> never </a:t>
            </a:r>
            <a:r>
              <a:rPr lang="nb-NO" dirty="0" err="1"/>
              <a:t>downgrade</a:t>
            </a:r>
            <a:r>
              <a:rPr lang="nb-NO" dirty="0"/>
              <a:t> a </a:t>
            </a:r>
            <a:r>
              <a:rPr lang="nb-NO" dirty="0" err="1"/>
              <a:t>causality</a:t>
            </a:r>
            <a:r>
              <a:rPr lang="nb-NO" dirty="0"/>
              <a:t> </a:t>
            </a:r>
            <a:r>
              <a:rPr lang="nb-NO" dirty="0" err="1"/>
              <a:t>assessment</a:t>
            </a:r>
            <a:endParaRPr lang="nb-NO" dirty="0"/>
          </a:p>
          <a:p>
            <a:endParaRPr lang="nb-NO" dirty="0"/>
          </a:p>
        </p:txBody>
      </p:sp>
    </p:spTree>
    <p:extLst>
      <p:ext uri="{BB962C8B-B14F-4D97-AF65-F5344CB8AC3E}">
        <p14:creationId xmlns:p14="http://schemas.microsoft.com/office/powerpoint/2010/main" val="664018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Thalidomide case</a:t>
            </a:r>
            <a:endParaRPr lang="nb-NO" dirty="0"/>
          </a:p>
        </p:txBody>
      </p:sp>
      <p:sp>
        <p:nvSpPr>
          <p:cNvPr id="3" name="Content Placeholder 2"/>
          <p:cNvSpPr>
            <a:spLocks noGrp="1"/>
          </p:cNvSpPr>
          <p:nvPr>
            <p:ph idx="1"/>
          </p:nvPr>
        </p:nvSpPr>
        <p:spPr/>
        <p:txBody>
          <a:bodyPr/>
          <a:lstStyle/>
          <a:p>
            <a:r>
              <a:rPr lang="nb-NO" dirty="0"/>
              <a:t>In </a:t>
            </a:r>
            <a:r>
              <a:rPr lang="nb-NO" dirty="0" err="1"/>
              <a:t>the</a:t>
            </a:r>
            <a:r>
              <a:rPr lang="nb-NO" dirty="0"/>
              <a:t> late 50’s </a:t>
            </a:r>
            <a:r>
              <a:rPr lang="nb-NO" dirty="0" err="1"/>
              <a:t>thalidomide</a:t>
            </a:r>
            <a:r>
              <a:rPr lang="nb-NO" dirty="0"/>
              <a:t> </a:t>
            </a:r>
            <a:r>
              <a:rPr lang="nb-NO" dirty="0" err="1"/>
              <a:t>was</a:t>
            </a:r>
            <a:r>
              <a:rPr lang="nb-NO" dirty="0"/>
              <a:t> sold as OTC </a:t>
            </a:r>
            <a:r>
              <a:rPr lang="nb-NO" dirty="0" err="1"/>
              <a:t>medication</a:t>
            </a:r>
            <a:r>
              <a:rPr lang="nb-NO" dirty="0"/>
              <a:t> to </a:t>
            </a:r>
            <a:r>
              <a:rPr lang="nb-NO" dirty="0" err="1"/>
              <a:t>treat</a:t>
            </a:r>
            <a:r>
              <a:rPr lang="nb-NO" dirty="0"/>
              <a:t> </a:t>
            </a:r>
            <a:r>
              <a:rPr lang="nb-NO" dirty="0" err="1"/>
              <a:t>several</a:t>
            </a:r>
            <a:r>
              <a:rPr lang="nb-NO" dirty="0"/>
              <a:t> </a:t>
            </a:r>
            <a:r>
              <a:rPr lang="nb-NO" dirty="0" err="1"/>
              <a:t>conditions</a:t>
            </a:r>
            <a:r>
              <a:rPr lang="nb-NO" dirty="0"/>
              <a:t>, </a:t>
            </a:r>
            <a:r>
              <a:rPr lang="nb-NO" dirty="0" err="1"/>
              <a:t>including</a:t>
            </a:r>
            <a:r>
              <a:rPr lang="nb-NO" dirty="0"/>
              <a:t> </a:t>
            </a:r>
            <a:r>
              <a:rPr lang="nb-NO" dirty="0" err="1"/>
              <a:t>morning</a:t>
            </a:r>
            <a:r>
              <a:rPr lang="nb-NO" dirty="0"/>
              <a:t> </a:t>
            </a:r>
            <a:r>
              <a:rPr lang="nb-NO" dirty="0" err="1"/>
              <a:t>sickness</a:t>
            </a:r>
            <a:r>
              <a:rPr lang="nb-NO" dirty="0"/>
              <a:t> in pregnant </a:t>
            </a:r>
            <a:r>
              <a:rPr lang="nb-NO" dirty="0" err="1"/>
              <a:t>women</a:t>
            </a:r>
            <a:endParaRPr lang="nb-NO" dirty="0"/>
          </a:p>
          <a:p>
            <a:endParaRPr lang="en-GB" dirty="0"/>
          </a:p>
          <a:p>
            <a:r>
              <a:rPr lang="en-GB" dirty="0"/>
              <a:t>In 1961 </a:t>
            </a:r>
            <a:r>
              <a:rPr lang="en-GB" dirty="0" err="1"/>
              <a:t>Dr.</a:t>
            </a:r>
            <a:r>
              <a:rPr lang="en-GB" dirty="0"/>
              <a:t> McBride, Australian obstetrician and </a:t>
            </a:r>
            <a:r>
              <a:rPr lang="en-GB" dirty="0" err="1"/>
              <a:t>Dr.</a:t>
            </a:r>
            <a:r>
              <a:rPr lang="en-GB" dirty="0"/>
              <a:t> Lenz, German paediatrician, reported about birth defects/malformations</a:t>
            </a:r>
          </a:p>
          <a:p>
            <a:endParaRPr lang="en-GB" dirty="0"/>
          </a:p>
          <a:p>
            <a:pPr marL="800100" lvl="2" indent="0">
              <a:buNone/>
            </a:pPr>
            <a:r>
              <a:rPr lang="nb-NO" dirty="0"/>
              <a:t>McBride W. 1961. </a:t>
            </a:r>
            <a:r>
              <a:rPr lang="nb-NO" dirty="0" err="1"/>
              <a:t>Thalidomide</a:t>
            </a:r>
            <a:r>
              <a:rPr lang="nb-NO" dirty="0"/>
              <a:t> and </a:t>
            </a:r>
            <a:r>
              <a:rPr lang="nb-NO" dirty="0" err="1"/>
              <a:t>congenital</a:t>
            </a:r>
            <a:r>
              <a:rPr lang="nb-NO" dirty="0"/>
              <a:t> </a:t>
            </a:r>
            <a:r>
              <a:rPr lang="nb-NO" dirty="0" err="1"/>
              <a:t>malformations</a:t>
            </a:r>
            <a:r>
              <a:rPr lang="nb-NO" dirty="0"/>
              <a:t>. </a:t>
            </a:r>
            <a:r>
              <a:rPr lang="nb-NO" dirty="0" err="1"/>
              <a:t>Lancet</a:t>
            </a:r>
            <a:r>
              <a:rPr lang="nb-NO" dirty="0"/>
              <a:t> 1:358</a:t>
            </a:r>
          </a:p>
          <a:p>
            <a:pPr marL="800100" lvl="2" indent="0">
              <a:buNone/>
            </a:pPr>
            <a:r>
              <a:rPr lang="nb-NO" dirty="0" err="1"/>
              <a:t>Lenz</a:t>
            </a:r>
            <a:r>
              <a:rPr lang="nb-NO" dirty="0"/>
              <a:t> W. 1962. </a:t>
            </a:r>
            <a:r>
              <a:rPr lang="nb-NO" dirty="0" err="1"/>
              <a:t>Thalidomide</a:t>
            </a:r>
            <a:r>
              <a:rPr lang="nb-NO" dirty="0"/>
              <a:t> and </a:t>
            </a:r>
            <a:r>
              <a:rPr lang="nb-NO" dirty="0" err="1"/>
              <a:t>congenital</a:t>
            </a:r>
            <a:r>
              <a:rPr lang="nb-NO" dirty="0"/>
              <a:t> </a:t>
            </a:r>
            <a:r>
              <a:rPr lang="nb-NO" dirty="0" err="1"/>
              <a:t>abnormalities</a:t>
            </a:r>
            <a:r>
              <a:rPr lang="nb-NO" dirty="0"/>
              <a:t>. </a:t>
            </a:r>
            <a:r>
              <a:rPr lang="nb-NO" dirty="0" err="1"/>
              <a:t>Lancet</a:t>
            </a:r>
            <a:r>
              <a:rPr lang="nb-NO" dirty="0"/>
              <a:t> 1:271–272</a:t>
            </a:r>
          </a:p>
          <a:p>
            <a:endParaRPr lang="en-GB" dirty="0"/>
          </a:p>
          <a:p>
            <a:endParaRPr lang="nb-NO" dirty="0"/>
          </a:p>
          <a:p>
            <a:endParaRPr lang="nb-NO" dirty="0"/>
          </a:p>
        </p:txBody>
      </p:sp>
    </p:spTree>
    <p:extLst>
      <p:ext uri="{BB962C8B-B14F-4D97-AF65-F5344CB8AC3E}">
        <p14:creationId xmlns:p14="http://schemas.microsoft.com/office/powerpoint/2010/main" val="39161835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Assessments</a:t>
            </a:r>
            <a:endParaRPr lang="nb-NO" dirty="0"/>
          </a:p>
        </p:txBody>
      </p:sp>
      <p:sp>
        <p:nvSpPr>
          <p:cNvPr id="16" name="Isosceles Triangle 15"/>
          <p:cNvSpPr/>
          <p:nvPr/>
        </p:nvSpPr>
        <p:spPr bwMode="auto">
          <a:xfrm>
            <a:off x="120650" y="3090863"/>
            <a:ext cx="2663825" cy="3190875"/>
          </a:xfrm>
          <a:prstGeom prst="triangl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anchor="b"/>
          <a:lstStyle/>
          <a:p>
            <a:pPr algn="ctr">
              <a:defRPr/>
            </a:pPr>
            <a:r>
              <a:rPr lang="en-GB" dirty="0">
                <a:solidFill>
                  <a:srgbClr val="800020"/>
                </a:solidFill>
              </a:rPr>
              <a:t>Adverse Event</a:t>
            </a:r>
          </a:p>
        </p:txBody>
      </p:sp>
      <p:sp>
        <p:nvSpPr>
          <p:cNvPr id="17" name="Plus 16"/>
          <p:cNvSpPr/>
          <p:nvPr/>
        </p:nvSpPr>
        <p:spPr bwMode="auto">
          <a:xfrm>
            <a:off x="2581275" y="3527425"/>
            <a:ext cx="590550" cy="561975"/>
          </a:xfrm>
          <a:prstGeom prst="mathPlu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p>
        </p:txBody>
      </p:sp>
      <p:sp>
        <p:nvSpPr>
          <p:cNvPr id="18" name="Equal 17"/>
          <p:cNvSpPr/>
          <p:nvPr/>
        </p:nvSpPr>
        <p:spPr bwMode="auto">
          <a:xfrm>
            <a:off x="5534025" y="2922588"/>
            <a:ext cx="571500" cy="381000"/>
          </a:xfrm>
          <a:prstGeom prst="mathEqual">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p>
        </p:txBody>
      </p:sp>
      <p:sp>
        <p:nvSpPr>
          <p:cNvPr id="19" name="Up Arrow 18"/>
          <p:cNvSpPr/>
          <p:nvPr/>
        </p:nvSpPr>
        <p:spPr bwMode="auto">
          <a:xfrm>
            <a:off x="7328910" y="1740469"/>
            <a:ext cx="609600" cy="1266826"/>
          </a:xfrm>
          <a:prstGeom prst="upArrow">
            <a:avLst/>
          </a:prstGeom>
          <a:solidFill>
            <a:schemeClr val="tx1"/>
          </a:solidFill>
          <a:ln w="9525" cap="flat" cmpd="sng" algn="ctr">
            <a:solidFill>
              <a:schemeClr val="tx1"/>
            </a:solidFill>
            <a:prstDash val="solid"/>
            <a:round/>
            <a:headEnd type="none" w="med" len="med"/>
            <a:tailEnd type="none" w="med" len="med"/>
          </a:ln>
          <a:effectLst/>
          <a:extLst/>
        </p:spPr>
        <p:txBody>
          <a:bodyPr vert="vert270" wrap="none" anchor="ctr"/>
          <a:lstStyle/>
          <a:p>
            <a:pPr algn="ctr">
              <a:defRPr/>
            </a:pPr>
            <a:r>
              <a:rPr lang="en-GB" sz="1600" dirty="0">
                <a:solidFill>
                  <a:schemeClr val="accent1">
                    <a:lumMod val="75000"/>
                  </a:schemeClr>
                </a:solidFill>
              </a:rPr>
              <a:t>Expectedness</a:t>
            </a:r>
          </a:p>
        </p:txBody>
      </p:sp>
      <p:sp>
        <p:nvSpPr>
          <p:cNvPr id="20" name="Isosceles Triangle 19"/>
          <p:cNvSpPr/>
          <p:nvPr/>
        </p:nvSpPr>
        <p:spPr bwMode="auto">
          <a:xfrm>
            <a:off x="3225800" y="2382838"/>
            <a:ext cx="2695575" cy="3190875"/>
          </a:xfrm>
          <a:prstGeom prst="triangl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wrap="none" lIns="0" tIns="216000" rIns="0" bIns="0" anchor="b"/>
          <a:lstStyle/>
          <a:p>
            <a:pPr algn="ctr">
              <a:defRPr/>
            </a:pPr>
            <a:r>
              <a:rPr lang="en-GB" dirty="0">
                <a:solidFill>
                  <a:srgbClr val="800020"/>
                </a:solidFill>
              </a:rPr>
              <a:t> Adverse</a:t>
            </a:r>
          </a:p>
          <a:p>
            <a:pPr algn="ctr">
              <a:defRPr/>
            </a:pPr>
            <a:r>
              <a:rPr lang="en-GB" dirty="0">
                <a:solidFill>
                  <a:srgbClr val="800020"/>
                </a:solidFill>
              </a:rPr>
              <a:t>Event</a:t>
            </a:r>
          </a:p>
        </p:txBody>
      </p:sp>
      <p:sp>
        <p:nvSpPr>
          <p:cNvPr id="21" name="Isosceles Triangle 20"/>
          <p:cNvSpPr/>
          <p:nvPr/>
        </p:nvSpPr>
        <p:spPr bwMode="auto">
          <a:xfrm>
            <a:off x="771525" y="3090863"/>
            <a:ext cx="1362075" cy="1595437"/>
          </a:xfrm>
          <a:prstGeom prst="triangle">
            <a:avLst/>
          </a:prstGeom>
          <a:solidFill>
            <a:schemeClr val="accent1">
              <a:lumMod val="60000"/>
              <a:lumOff val="40000"/>
            </a:schemeClr>
          </a:solidFill>
          <a:ln w="9525" cap="flat" cmpd="sng" algn="ctr">
            <a:solidFill>
              <a:schemeClr val="accent1">
                <a:lumMod val="75000"/>
              </a:schemeClr>
            </a:solidFill>
            <a:prstDash val="solid"/>
            <a:round/>
            <a:headEnd type="none" w="med" len="med"/>
            <a:tailEnd type="none" w="med" len="med"/>
          </a:ln>
          <a:effectLst/>
          <a:extLst/>
        </p:spPr>
        <p:txBody>
          <a:bodyPr wrap="none" tIns="108000"/>
          <a:lstStyle/>
          <a:p>
            <a:pPr algn="ctr">
              <a:defRPr/>
            </a:pPr>
            <a:r>
              <a:rPr lang="en-GB" sz="1800" dirty="0">
                <a:solidFill>
                  <a:srgbClr val="800020"/>
                </a:solidFill>
              </a:rPr>
              <a:t>Reaction</a:t>
            </a:r>
          </a:p>
        </p:txBody>
      </p:sp>
      <p:sp>
        <p:nvSpPr>
          <p:cNvPr id="22" name="Up Arrow 21"/>
          <p:cNvSpPr/>
          <p:nvPr/>
        </p:nvSpPr>
        <p:spPr bwMode="auto">
          <a:xfrm>
            <a:off x="1147763" y="4281482"/>
            <a:ext cx="609600" cy="1266826"/>
          </a:xfrm>
          <a:prstGeom prst="upArrow">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vert270" wrap="none" anchor="ctr"/>
          <a:lstStyle/>
          <a:p>
            <a:pPr algn="ctr">
              <a:defRPr/>
            </a:pPr>
            <a:r>
              <a:rPr lang="en-GB" sz="1600" dirty="0">
                <a:solidFill>
                  <a:schemeClr val="bg1"/>
                </a:solidFill>
              </a:rPr>
              <a:t>Relatedness</a:t>
            </a:r>
          </a:p>
        </p:txBody>
      </p:sp>
      <p:sp>
        <p:nvSpPr>
          <p:cNvPr id="23" name="Isosceles Triangle 5"/>
          <p:cNvSpPr>
            <a:spLocks noChangeArrowheads="1"/>
          </p:cNvSpPr>
          <p:nvPr/>
        </p:nvSpPr>
        <p:spPr bwMode="auto">
          <a:xfrm>
            <a:off x="3897313" y="2392363"/>
            <a:ext cx="1350962" cy="1595437"/>
          </a:xfrm>
          <a:prstGeom prst="triangle">
            <a:avLst>
              <a:gd name="adj" fmla="val 50000"/>
            </a:avLst>
          </a:prstGeom>
          <a:solidFill>
            <a:srgbClr val="FF0000"/>
          </a:solidFill>
          <a:ln w="9525" algn="ctr">
            <a:solidFill>
              <a:srgbClr val="FF0000"/>
            </a:solidFill>
            <a:round/>
            <a:headEnd/>
            <a:tailEnd/>
          </a:ln>
        </p:spPr>
        <p:txBody>
          <a:bodyPr wrap="none" tIns="36000"/>
          <a:lstStyle/>
          <a:p>
            <a:pPr algn="ctr"/>
            <a:r>
              <a:rPr lang="en-GB" b="1" dirty="0">
                <a:solidFill>
                  <a:srgbClr val="800020"/>
                </a:solidFill>
              </a:rPr>
              <a:t>SAE</a:t>
            </a:r>
          </a:p>
        </p:txBody>
      </p:sp>
      <p:sp>
        <p:nvSpPr>
          <p:cNvPr id="24" name="Up Arrow 23"/>
          <p:cNvSpPr/>
          <p:nvPr/>
        </p:nvSpPr>
        <p:spPr bwMode="auto">
          <a:xfrm>
            <a:off x="4268205" y="3441868"/>
            <a:ext cx="609600" cy="1537269"/>
          </a:xfrm>
          <a:prstGeom prst="upArrow">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vert270" anchor="ctr"/>
          <a:lstStyle/>
          <a:p>
            <a:pPr algn="ctr">
              <a:defRPr/>
            </a:pPr>
            <a:r>
              <a:rPr lang="en-GB" sz="1600" dirty="0">
                <a:solidFill>
                  <a:schemeClr val="bg1"/>
                </a:solidFill>
              </a:rPr>
              <a:t>Seriousness</a:t>
            </a:r>
          </a:p>
        </p:txBody>
      </p:sp>
      <p:sp>
        <p:nvSpPr>
          <p:cNvPr id="25" name="Isosceles Triangle 24"/>
          <p:cNvSpPr/>
          <p:nvPr/>
        </p:nvSpPr>
        <p:spPr bwMode="auto">
          <a:xfrm>
            <a:off x="6438323" y="702245"/>
            <a:ext cx="2695574" cy="3190875"/>
          </a:xfrm>
          <a:prstGeom prst="triangl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a:extLst/>
        </p:spPr>
        <p:txBody>
          <a:bodyPr tIns="360000" anchor="b"/>
          <a:lstStyle/>
          <a:p>
            <a:pPr algn="ctr">
              <a:defRPr/>
            </a:pPr>
            <a:r>
              <a:rPr lang="en-GB" dirty="0">
                <a:solidFill>
                  <a:srgbClr val="800020"/>
                </a:solidFill>
              </a:rPr>
              <a:t>Serious ADR</a:t>
            </a:r>
          </a:p>
        </p:txBody>
      </p:sp>
      <p:sp>
        <p:nvSpPr>
          <p:cNvPr id="26" name="Isosceles Triangle 25"/>
          <p:cNvSpPr/>
          <p:nvPr/>
        </p:nvSpPr>
        <p:spPr bwMode="auto">
          <a:xfrm>
            <a:off x="7105650" y="701675"/>
            <a:ext cx="1362075" cy="1595438"/>
          </a:xfrm>
          <a:prstGeom prst="triangle">
            <a:avLst/>
          </a:prstGeom>
          <a:solidFill>
            <a:srgbClr val="FF0000"/>
          </a:solidFill>
          <a:ln w="9525" cap="flat" cmpd="sng" algn="ctr">
            <a:solidFill>
              <a:schemeClr val="accent1">
                <a:lumMod val="75000"/>
              </a:schemeClr>
            </a:solidFill>
            <a:prstDash val="solid"/>
            <a:round/>
            <a:headEnd type="none" w="med" len="med"/>
            <a:tailEnd type="none" w="med" len="med"/>
          </a:ln>
          <a:effectLst/>
          <a:extLst/>
        </p:spPr>
        <p:txBody>
          <a:bodyPr wrap="none" tIns="108000"/>
          <a:lstStyle/>
          <a:p>
            <a:pPr algn="ctr">
              <a:defRPr/>
            </a:pPr>
            <a:r>
              <a:rPr lang="en-GB" sz="1800" b="1" dirty="0">
                <a:solidFill>
                  <a:srgbClr val="800020"/>
                </a:solidFill>
              </a:rPr>
              <a:t>SUSAR</a:t>
            </a:r>
          </a:p>
        </p:txBody>
      </p:sp>
      <p:sp>
        <p:nvSpPr>
          <p:cNvPr id="27" name="Up Arrow 26"/>
          <p:cNvSpPr/>
          <p:nvPr/>
        </p:nvSpPr>
        <p:spPr bwMode="auto">
          <a:xfrm>
            <a:off x="7481310" y="1892868"/>
            <a:ext cx="609600" cy="1360631"/>
          </a:xfrm>
          <a:prstGeom prst="upArrow">
            <a:avLst/>
          </a:prstGeom>
          <a:solidFill>
            <a:schemeClr val="tx1"/>
          </a:solidFill>
          <a:ln w="9525" cap="flat" cmpd="sng" algn="ctr">
            <a:solidFill>
              <a:schemeClr val="tx1"/>
            </a:solidFill>
            <a:prstDash val="solid"/>
            <a:round/>
            <a:headEnd type="none" w="med" len="med"/>
            <a:tailEnd type="none" w="med" len="med"/>
          </a:ln>
          <a:effectLst/>
          <a:extLst/>
        </p:spPr>
        <p:txBody>
          <a:bodyPr vert="vert270" wrap="none" anchor="ctr"/>
          <a:lstStyle/>
          <a:p>
            <a:pPr algn="ctr">
              <a:defRPr/>
            </a:pPr>
            <a:r>
              <a:rPr lang="en-GB" sz="1600" dirty="0">
                <a:solidFill>
                  <a:schemeClr val="bg1"/>
                </a:solidFill>
              </a:rPr>
              <a:t>Expectedness</a:t>
            </a:r>
          </a:p>
        </p:txBody>
      </p:sp>
    </p:spTree>
    <p:extLst>
      <p:ext uri="{BB962C8B-B14F-4D97-AF65-F5344CB8AC3E}">
        <p14:creationId xmlns:p14="http://schemas.microsoft.com/office/powerpoint/2010/main" val="33377877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SUSAR: Suspected Unexpected Serious Adverse Reaction</a:t>
            </a:r>
            <a:endParaRPr lang="nb-NO" dirty="0"/>
          </a:p>
        </p:txBody>
      </p:sp>
      <p:sp>
        <p:nvSpPr>
          <p:cNvPr id="3" name="Content Placeholder 2"/>
          <p:cNvSpPr>
            <a:spLocks noGrp="1"/>
          </p:cNvSpPr>
          <p:nvPr>
            <p:ph idx="1"/>
          </p:nvPr>
        </p:nvSpPr>
        <p:spPr/>
        <p:txBody>
          <a:bodyPr/>
          <a:lstStyle/>
          <a:p>
            <a:pPr>
              <a:defRPr/>
            </a:pPr>
            <a:r>
              <a:rPr lang="en-GB" dirty="0"/>
              <a:t>If the SAE is unexpected and related, it is a SUSAR</a:t>
            </a:r>
          </a:p>
          <a:p>
            <a:pPr>
              <a:defRPr/>
            </a:pPr>
            <a:endParaRPr lang="en-GB" dirty="0"/>
          </a:p>
          <a:p>
            <a:pPr>
              <a:defRPr/>
            </a:pPr>
            <a:r>
              <a:rPr lang="en-GB" dirty="0"/>
              <a:t>If the investigator or the sponsor considers the SAE as “Related”, the event is considered related (i.e. the sponsor can not downgrade an event).</a:t>
            </a:r>
          </a:p>
          <a:p>
            <a:endParaRPr lang="nb-NO" dirty="0"/>
          </a:p>
        </p:txBody>
      </p:sp>
    </p:spTree>
    <p:extLst>
      <p:ext uri="{BB962C8B-B14F-4D97-AF65-F5344CB8AC3E}">
        <p14:creationId xmlns:p14="http://schemas.microsoft.com/office/powerpoint/2010/main" val="11644864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a:t>SUSAR Reporting</a:t>
            </a:r>
          </a:p>
        </p:txBody>
      </p:sp>
      <p:sp>
        <p:nvSpPr>
          <p:cNvPr id="3" name="Content Placeholder 2"/>
          <p:cNvSpPr>
            <a:spLocks noGrp="1"/>
          </p:cNvSpPr>
          <p:nvPr>
            <p:ph idx="1"/>
          </p:nvPr>
        </p:nvSpPr>
        <p:spPr/>
        <p:txBody>
          <a:bodyPr/>
          <a:lstStyle/>
          <a:p>
            <a:pPr>
              <a:defRPr/>
            </a:pPr>
            <a:r>
              <a:rPr lang="en-GB" dirty="0"/>
              <a:t>In case of SUSAR, </a:t>
            </a:r>
            <a:r>
              <a:rPr lang="en-GB" u="sng" dirty="0"/>
              <a:t>expedited, </a:t>
            </a:r>
            <a:r>
              <a:rPr lang="en-GB" u="sng" dirty="0" err="1"/>
              <a:t>unblinded</a:t>
            </a:r>
            <a:r>
              <a:rPr lang="en-GB" u="sng" dirty="0"/>
              <a:t> reporting</a:t>
            </a:r>
            <a:r>
              <a:rPr lang="en-GB" dirty="0"/>
              <a:t> to:</a:t>
            </a:r>
          </a:p>
          <a:p>
            <a:pPr lvl="1">
              <a:defRPr/>
            </a:pPr>
            <a:r>
              <a:rPr lang="en-GB" dirty="0"/>
              <a:t>Competent Authorities* via </a:t>
            </a:r>
            <a:r>
              <a:rPr lang="en-GB" b="1" dirty="0" err="1"/>
              <a:t>Eudravigilance</a:t>
            </a:r>
            <a:endParaRPr lang="en-GB" b="1" dirty="0"/>
          </a:p>
          <a:p>
            <a:pPr>
              <a:defRPr/>
            </a:pPr>
            <a:endParaRPr lang="en-GB" dirty="0"/>
          </a:p>
          <a:p>
            <a:pPr>
              <a:defRPr/>
            </a:pPr>
            <a:r>
              <a:rPr lang="en-GB" dirty="0"/>
              <a:t>Additional requirement to inform:</a:t>
            </a:r>
          </a:p>
          <a:p>
            <a:pPr lvl="1">
              <a:defRPr/>
            </a:pPr>
            <a:r>
              <a:rPr lang="en-GB" dirty="0"/>
              <a:t>Ethics Committees (unless local regulations differ)</a:t>
            </a:r>
          </a:p>
          <a:p>
            <a:pPr lvl="1">
              <a:defRPr/>
            </a:pPr>
            <a:r>
              <a:rPr lang="en-GB" dirty="0"/>
              <a:t>Investigators</a:t>
            </a:r>
          </a:p>
          <a:p>
            <a:endParaRPr lang="en-GB" dirty="0"/>
          </a:p>
          <a:p>
            <a:endParaRPr lang="en-GB" dirty="0"/>
          </a:p>
          <a:p>
            <a:endParaRPr lang="en-GB" dirty="0"/>
          </a:p>
          <a:p>
            <a:pPr marL="0" indent="0">
              <a:buNone/>
            </a:pPr>
            <a:r>
              <a:rPr lang="en-GB" sz="1300" dirty="0"/>
              <a:t>* Competent authorities (CA) = </a:t>
            </a:r>
            <a:r>
              <a:rPr lang="en-GB" sz="1300" dirty="0" err="1"/>
              <a:t>Statens</a:t>
            </a:r>
            <a:r>
              <a:rPr lang="en-GB" sz="1300" dirty="0"/>
              <a:t> </a:t>
            </a:r>
            <a:r>
              <a:rPr lang="en-GB" sz="1300" dirty="0" err="1"/>
              <a:t>Legemiddelverk</a:t>
            </a:r>
            <a:r>
              <a:rPr lang="en-GB" sz="1300" dirty="0"/>
              <a:t> or similar for other countries</a:t>
            </a:r>
            <a:endParaRPr lang="nb-NO" sz="1300" dirty="0"/>
          </a:p>
          <a:p>
            <a:endParaRPr lang="nb-NO" dirty="0"/>
          </a:p>
        </p:txBody>
      </p:sp>
    </p:spTree>
    <p:extLst>
      <p:ext uri="{BB962C8B-B14F-4D97-AF65-F5344CB8AC3E}">
        <p14:creationId xmlns:p14="http://schemas.microsoft.com/office/powerpoint/2010/main" val="16615741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a:t>Reporting Time </a:t>
            </a:r>
            <a:r>
              <a:rPr lang="nb-NO" dirty="0" err="1"/>
              <a:t>Frames</a:t>
            </a:r>
            <a:endParaRPr lang="nb-NO" dirty="0"/>
          </a:p>
        </p:txBody>
      </p:sp>
      <p:sp>
        <p:nvSpPr>
          <p:cNvPr id="3" name="Content Placeholder 2"/>
          <p:cNvSpPr>
            <a:spLocks noGrp="1"/>
          </p:cNvSpPr>
          <p:nvPr>
            <p:ph idx="1"/>
          </p:nvPr>
        </p:nvSpPr>
        <p:spPr/>
        <p:txBody>
          <a:bodyPr/>
          <a:lstStyle/>
          <a:p>
            <a:r>
              <a:rPr lang="en-GB" dirty="0">
                <a:sym typeface="Wingdings" pitchFamily="2" charset="2"/>
              </a:rPr>
              <a:t>Sponsor  Competent Authorities (</a:t>
            </a:r>
            <a:r>
              <a:rPr lang="en-GB" dirty="0" err="1">
                <a:sym typeface="Wingdings" pitchFamily="2" charset="2"/>
              </a:rPr>
              <a:t>Eudravigilance</a:t>
            </a:r>
            <a:r>
              <a:rPr lang="en-GB" dirty="0">
                <a:sym typeface="Wingdings" pitchFamily="2" charset="2"/>
              </a:rPr>
              <a:t> database)</a:t>
            </a:r>
          </a:p>
          <a:p>
            <a:endParaRPr lang="en-GB" dirty="0">
              <a:sym typeface="Wingdings" pitchFamily="2" charset="2"/>
            </a:endParaRPr>
          </a:p>
          <a:p>
            <a:r>
              <a:rPr lang="en-GB" dirty="0">
                <a:sym typeface="Wingdings" pitchFamily="2" charset="2"/>
              </a:rPr>
              <a:t>Fatal or life threatening SUSARs </a:t>
            </a:r>
          </a:p>
          <a:p>
            <a:pPr lvl="1"/>
            <a:r>
              <a:rPr lang="en-GB" dirty="0">
                <a:sym typeface="Wingdings" pitchFamily="2" charset="2"/>
              </a:rPr>
              <a:t>Within 7 days of becoming aware</a:t>
            </a:r>
          </a:p>
          <a:p>
            <a:pPr lvl="1"/>
            <a:r>
              <a:rPr lang="en-GB" dirty="0">
                <a:sym typeface="Wingdings" pitchFamily="2" charset="2"/>
              </a:rPr>
              <a:t>Follow-up information within 8 days thereafter</a:t>
            </a:r>
          </a:p>
          <a:p>
            <a:r>
              <a:rPr lang="en-GB" dirty="0">
                <a:sym typeface="Wingdings" pitchFamily="2" charset="2"/>
              </a:rPr>
              <a:t>Other SUSARs </a:t>
            </a:r>
          </a:p>
          <a:p>
            <a:pPr lvl="1"/>
            <a:r>
              <a:rPr lang="en-GB" dirty="0">
                <a:sym typeface="Wingdings" pitchFamily="2" charset="2"/>
              </a:rPr>
              <a:t>Within 15 days</a:t>
            </a:r>
          </a:p>
          <a:p>
            <a:endParaRPr lang="en-GB" dirty="0">
              <a:sym typeface="Wingdings" pitchFamily="2" charset="2"/>
            </a:endParaRPr>
          </a:p>
          <a:p>
            <a:r>
              <a:rPr lang="en-GB" dirty="0">
                <a:sym typeface="Wingdings" pitchFamily="2" charset="2"/>
              </a:rPr>
              <a:t>But always as soon as possible</a:t>
            </a:r>
          </a:p>
          <a:p>
            <a:endParaRPr lang="nb-NO" dirty="0"/>
          </a:p>
        </p:txBody>
      </p:sp>
    </p:spTree>
    <p:extLst>
      <p:ext uri="{BB962C8B-B14F-4D97-AF65-F5344CB8AC3E}">
        <p14:creationId xmlns:p14="http://schemas.microsoft.com/office/powerpoint/2010/main" val="35234311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a:t>Reporting Time </a:t>
            </a:r>
            <a:r>
              <a:rPr lang="nb-NO" dirty="0" err="1"/>
              <a:t>Frames</a:t>
            </a:r>
            <a:r>
              <a:rPr lang="nb-NO" dirty="0"/>
              <a:t>*</a:t>
            </a:r>
          </a:p>
        </p:txBody>
      </p:sp>
      <p:sp>
        <p:nvSpPr>
          <p:cNvPr id="3" name="Content Placeholder 2"/>
          <p:cNvSpPr>
            <a:spLocks noGrp="1"/>
          </p:cNvSpPr>
          <p:nvPr>
            <p:ph idx="1"/>
          </p:nvPr>
        </p:nvSpPr>
        <p:spPr/>
        <p:txBody>
          <a:bodyPr/>
          <a:lstStyle/>
          <a:p>
            <a:r>
              <a:rPr lang="en-GB" dirty="0">
                <a:sym typeface="Wingdings" pitchFamily="2" charset="2"/>
              </a:rPr>
              <a:t>Sponsor  Ethics Committees, if applicable</a:t>
            </a:r>
          </a:p>
          <a:p>
            <a:endParaRPr lang="en-US" dirty="0">
              <a:sym typeface="Wingdings" pitchFamily="2" charset="2"/>
            </a:endParaRPr>
          </a:p>
          <a:p>
            <a:r>
              <a:rPr lang="en-US" dirty="0">
                <a:sym typeface="Wingdings" pitchFamily="2" charset="2"/>
              </a:rPr>
              <a:t>Each </a:t>
            </a:r>
            <a:r>
              <a:rPr lang="en-GB" dirty="0">
                <a:sym typeface="Wingdings" pitchFamily="2" charset="2"/>
              </a:rPr>
              <a:t>Ethics Committee </a:t>
            </a:r>
            <a:r>
              <a:rPr lang="en-US" dirty="0">
                <a:sym typeface="Wingdings" pitchFamily="2" charset="2"/>
              </a:rPr>
              <a:t>will have different requirements</a:t>
            </a:r>
          </a:p>
          <a:p>
            <a:pPr lvl="1"/>
            <a:r>
              <a:rPr lang="en-US" dirty="0">
                <a:sym typeface="Wingdings" pitchFamily="2" charset="2"/>
              </a:rPr>
              <a:t>E.g. all SUSARs in study, or in country, or just site or none</a:t>
            </a:r>
          </a:p>
          <a:p>
            <a:pPr lvl="1"/>
            <a:r>
              <a:rPr lang="en-US" dirty="0">
                <a:sym typeface="Wingdings" pitchFamily="2" charset="2"/>
              </a:rPr>
              <a:t>Norway: None</a:t>
            </a:r>
            <a:endParaRPr lang="nb-NO" dirty="0"/>
          </a:p>
          <a:p>
            <a:endParaRPr lang="nb-NO" dirty="0"/>
          </a:p>
        </p:txBody>
      </p:sp>
      <p:sp>
        <p:nvSpPr>
          <p:cNvPr id="4" name="TextBox 3"/>
          <p:cNvSpPr txBox="1"/>
          <p:nvPr/>
        </p:nvSpPr>
        <p:spPr>
          <a:xfrm>
            <a:off x="737838" y="6262208"/>
            <a:ext cx="6727371" cy="553998"/>
          </a:xfrm>
          <a:prstGeom prst="rect">
            <a:avLst/>
          </a:prstGeom>
          <a:noFill/>
        </p:spPr>
        <p:txBody>
          <a:bodyPr wrap="square" rtlCol="0">
            <a:spAutoFit/>
          </a:bodyPr>
          <a:lstStyle/>
          <a:p>
            <a:pPr algn="l"/>
            <a:r>
              <a:rPr lang="nb-NO" sz="1500" dirty="0" smtClean="0">
                <a:latin typeface="Trebuchet MS" panose="020B0603020202020204"/>
                <a:ea typeface="+mj-ea"/>
                <a:cs typeface="+mj-cs"/>
              </a:rPr>
              <a:t>*Slide not </a:t>
            </a:r>
            <a:r>
              <a:rPr lang="nb-NO" sz="1500" dirty="0" err="1" smtClean="0">
                <a:latin typeface="Trebuchet MS" panose="020B0603020202020204"/>
                <a:ea typeface="+mj-ea"/>
                <a:cs typeface="+mj-cs"/>
              </a:rPr>
              <a:t>applicable</a:t>
            </a:r>
            <a:r>
              <a:rPr lang="nb-NO" sz="1500" dirty="0" smtClean="0">
                <a:latin typeface="Trebuchet MS" panose="020B0603020202020204"/>
                <a:ea typeface="+mj-ea"/>
                <a:cs typeface="+mj-cs"/>
              </a:rPr>
              <a:t> </a:t>
            </a:r>
            <a:r>
              <a:rPr lang="nb-NO" sz="1500" dirty="0" err="1" smtClean="0">
                <a:latin typeface="Trebuchet MS" panose="020B0603020202020204"/>
                <a:ea typeface="+mj-ea"/>
                <a:cs typeface="+mj-cs"/>
              </a:rPr>
              <a:t>after</a:t>
            </a:r>
            <a:r>
              <a:rPr lang="nb-NO" sz="1500" dirty="0" smtClean="0">
                <a:latin typeface="Trebuchet MS" panose="020B0603020202020204"/>
                <a:ea typeface="+mj-ea"/>
                <a:cs typeface="+mj-cs"/>
              </a:rPr>
              <a:t> </a:t>
            </a:r>
            <a:r>
              <a:rPr lang="nb-NO" sz="1500" dirty="0" err="1" smtClean="0">
                <a:latin typeface="Trebuchet MS" panose="020B0603020202020204"/>
                <a:ea typeface="+mj-ea"/>
                <a:cs typeface="+mj-cs"/>
              </a:rPr>
              <a:t>implementation</a:t>
            </a:r>
            <a:r>
              <a:rPr lang="nb-NO" sz="1500" dirty="0" smtClean="0">
                <a:latin typeface="Trebuchet MS" panose="020B0603020202020204"/>
                <a:ea typeface="+mj-ea"/>
                <a:cs typeface="+mj-cs"/>
              </a:rPr>
              <a:t> </a:t>
            </a:r>
            <a:r>
              <a:rPr lang="nb-NO" sz="1500" dirty="0" err="1" smtClean="0">
                <a:latin typeface="Trebuchet MS" panose="020B0603020202020204"/>
                <a:ea typeface="+mj-ea"/>
                <a:cs typeface="+mj-cs"/>
              </a:rPr>
              <a:t>of</a:t>
            </a:r>
            <a:r>
              <a:rPr lang="nb-NO" sz="1500" dirty="0" smtClean="0">
                <a:latin typeface="Trebuchet MS" panose="020B0603020202020204"/>
                <a:ea typeface="+mj-ea"/>
                <a:cs typeface="+mj-cs"/>
              </a:rPr>
              <a:t> 536/2014. With 536/2014 </a:t>
            </a:r>
            <a:r>
              <a:rPr lang="nb-NO" sz="1500" dirty="0" err="1" smtClean="0">
                <a:latin typeface="Trebuchet MS" panose="020B0603020202020204"/>
                <a:ea typeface="+mj-ea"/>
                <a:cs typeface="+mj-cs"/>
              </a:rPr>
              <a:t>the</a:t>
            </a:r>
            <a:r>
              <a:rPr lang="nb-NO" sz="1500" dirty="0" smtClean="0">
                <a:latin typeface="Trebuchet MS" panose="020B0603020202020204"/>
                <a:ea typeface="+mj-ea"/>
                <a:cs typeface="+mj-cs"/>
              </a:rPr>
              <a:t> </a:t>
            </a:r>
            <a:r>
              <a:rPr lang="nb-NO" sz="1500" dirty="0" err="1" smtClean="0">
                <a:latin typeface="Trebuchet MS" panose="020B0603020202020204"/>
                <a:ea typeface="+mj-ea"/>
                <a:cs typeface="+mj-cs"/>
              </a:rPr>
              <a:t>competent</a:t>
            </a:r>
            <a:r>
              <a:rPr lang="nb-NO" sz="1500" dirty="0" smtClean="0">
                <a:latin typeface="Trebuchet MS" panose="020B0603020202020204"/>
                <a:ea typeface="+mj-ea"/>
                <a:cs typeface="+mj-cs"/>
              </a:rPr>
              <a:t> </a:t>
            </a:r>
            <a:r>
              <a:rPr lang="nb-NO" sz="1500" dirty="0" err="1" smtClean="0">
                <a:latin typeface="Trebuchet MS" panose="020B0603020202020204"/>
                <a:ea typeface="+mj-ea"/>
                <a:cs typeface="+mj-cs"/>
              </a:rPr>
              <a:t>authorities</a:t>
            </a:r>
            <a:r>
              <a:rPr lang="nb-NO" sz="1500" dirty="0" smtClean="0">
                <a:latin typeface="Trebuchet MS" panose="020B0603020202020204"/>
                <a:ea typeface="+mj-ea"/>
                <a:cs typeface="+mj-cs"/>
              </a:rPr>
              <a:t> </a:t>
            </a:r>
            <a:r>
              <a:rPr lang="nb-NO" sz="1500" dirty="0" err="1" smtClean="0">
                <a:latin typeface="Trebuchet MS" panose="020B0603020202020204"/>
                <a:ea typeface="+mj-ea"/>
                <a:cs typeface="+mj-cs"/>
              </a:rPr>
              <a:t>will</a:t>
            </a:r>
            <a:r>
              <a:rPr lang="nb-NO" sz="1500" dirty="0" smtClean="0">
                <a:latin typeface="Trebuchet MS" panose="020B0603020202020204"/>
                <a:ea typeface="+mj-ea"/>
                <a:cs typeface="+mj-cs"/>
              </a:rPr>
              <a:t> </a:t>
            </a:r>
            <a:r>
              <a:rPr lang="nb-NO" sz="1500" dirty="0" err="1" smtClean="0">
                <a:latin typeface="Trebuchet MS" panose="020B0603020202020204"/>
                <a:ea typeface="+mj-ea"/>
                <a:cs typeface="+mj-cs"/>
              </a:rPr>
              <a:t>obtain</a:t>
            </a:r>
            <a:r>
              <a:rPr lang="nb-NO" sz="1500" dirty="0" smtClean="0">
                <a:latin typeface="Trebuchet MS" panose="020B0603020202020204"/>
                <a:ea typeface="+mj-ea"/>
                <a:cs typeface="+mj-cs"/>
              </a:rPr>
              <a:t> EC comments to </a:t>
            </a:r>
            <a:r>
              <a:rPr lang="nb-NO" sz="1500" dirty="0" err="1" smtClean="0">
                <a:latin typeface="Trebuchet MS" panose="020B0603020202020204"/>
                <a:ea typeface="+mj-ea"/>
                <a:cs typeface="+mj-cs"/>
              </a:rPr>
              <a:t>SUSARs</a:t>
            </a:r>
            <a:endParaRPr lang="nb-NO" sz="1500" dirty="0"/>
          </a:p>
        </p:txBody>
      </p:sp>
    </p:spTree>
    <p:extLst>
      <p:ext uri="{BB962C8B-B14F-4D97-AF65-F5344CB8AC3E}">
        <p14:creationId xmlns:p14="http://schemas.microsoft.com/office/powerpoint/2010/main" val="35304027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a:t>Reporting Time </a:t>
            </a:r>
            <a:r>
              <a:rPr lang="nb-NO" dirty="0" err="1"/>
              <a:t>Frames</a:t>
            </a:r>
            <a:endParaRPr lang="nb-NO" dirty="0"/>
          </a:p>
        </p:txBody>
      </p:sp>
      <p:sp>
        <p:nvSpPr>
          <p:cNvPr id="3" name="Content Placeholder 2"/>
          <p:cNvSpPr>
            <a:spLocks noGrp="1"/>
          </p:cNvSpPr>
          <p:nvPr>
            <p:ph idx="1"/>
          </p:nvPr>
        </p:nvSpPr>
        <p:spPr/>
        <p:txBody>
          <a:bodyPr/>
          <a:lstStyle/>
          <a:p>
            <a:r>
              <a:rPr lang="en-US" dirty="0">
                <a:sym typeface="Wingdings" pitchFamily="2" charset="2"/>
              </a:rPr>
              <a:t>Sponsor  Investigators </a:t>
            </a:r>
          </a:p>
          <a:p>
            <a:pPr lvl="1"/>
            <a:r>
              <a:rPr lang="en-US" dirty="0">
                <a:sym typeface="Wingdings" pitchFamily="2" charset="2"/>
              </a:rPr>
              <a:t>Line listings of blinded SUSARs </a:t>
            </a:r>
          </a:p>
          <a:p>
            <a:pPr lvl="2"/>
            <a:r>
              <a:rPr lang="en-US" dirty="0">
                <a:sym typeface="Wingdings" pitchFamily="2" charset="2"/>
              </a:rPr>
              <a:t>In periods as warranted by the nature of the clinical development project and the volume of SUSARs generated.</a:t>
            </a:r>
          </a:p>
          <a:p>
            <a:pPr lvl="2"/>
            <a:r>
              <a:rPr lang="en-US" dirty="0">
                <a:sym typeface="Wingdings" pitchFamily="2" charset="2"/>
              </a:rPr>
              <a:t>Should be accompanied by comments on how/if the SUSARs changes the safety profile of the test product</a:t>
            </a:r>
          </a:p>
          <a:p>
            <a:pPr lvl="1"/>
            <a:endParaRPr lang="en-US" dirty="0">
              <a:sym typeface="Wingdings" pitchFamily="2" charset="2"/>
            </a:endParaRPr>
          </a:p>
          <a:p>
            <a:pPr lvl="1"/>
            <a:r>
              <a:rPr lang="en-US" dirty="0">
                <a:sym typeface="Wingdings" pitchFamily="2" charset="2"/>
              </a:rPr>
              <a:t>IB update </a:t>
            </a:r>
          </a:p>
          <a:p>
            <a:pPr lvl="2"/>
            <a:r>
              <a:rPr lang="en-US" dirty="0">
                <a:sym typeface="Wingdings" pitchFamily="2" charset="2"/>
              </a:rPr>
              <a:t>Annual review</a:t>
            </a:r>
          </a:p>
          <a:p>
            <a:endParaRPr lang="nb-NO" dirty="0"/>
          </a:p>
          <a:p>
            <a:endParaRPr lang="nb-NO" dirty="0"/>
          </a:p>
        </p:txBody>
      </p:sp>
    </p:spTree>
    <p:extLst>
      <p:ext uri="{BB962C8B-B14F-4D97-AF65-F5344CB8AC3E}">
        <p14:creationId xmlns:p14="http://schemas.microsoft.com/office/powerpoint/2010/main" val="504551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err="1"/>
              <a:t>Blinded</a:t>
            </a:r>
            <a:r>
              <a:rPr lang="nb-NO" dirty="0"/>
              <a:t> Data - </a:t>
            </a:r>
            <a:r>
              <a:rPr lang="nb-NO" dirty="0" err="1"/>
              <a:t>Investigators</a:t>
            </a:r>
            <a:endParaRPr lang="nb-NO" dirty="0"/>
          </a:p>
        </p:txBody>
      </p:sp>
      <p:sp>
        <p:nvSpPr>
          <p:cNvPr id="3" name="Content Placeholder 2"/>
          <p:cNvSpPr>
            <a:spLocks noGrp="1"/>
          </p:cNvSpPr>
          <p:nvPr>
            <p:ph idx="1"/>
          </p:nvPr>
        </p:nvSpPr>
        <p:spPr/>
        <p:txBody>
          <a:bodyPr/>
          <a:lstStyle/>
          <a:p>
            <a:pPr>
              <a:defRPr/>
            </a:pPr>
            <a:r>
              <a:rPr lang="en-GB" dirty="0" err="1"/>
              <a:t>Unblinding</a:t>
            </a:r>
            <a:r>
              <a:rPr lang="en-GB" dirty="0"/>
              <a:t> the treatment of a patient has a high impact on the validity of the data.</a:t>
            </a:r>
          </a:p>
          <a:p>
            <a:pPr>
              <a:defRPr/>
            </a:pPr>
            <a:r>
              <a:rPr lang="en-GB" dirty="0"/>
              <a:t>Should only be done if knowing the treatment is essential in managing the event (e.g. </a:t>
            </a:r>
            <a:r>
              <a:rPr lang="en-GB" dirty="0" err="1"/>
              <a:t>antidots</a:t>
            </a:r>
            <a:r>
              <a:rPr lang="en-GB" dirty="0"/>
              <a:t>, interactions)</a:t>
            </a:r>
          </a:p>
          <a:p>
            <a:pPr>
              <a:defRPr/>
            </a:pPr>
            <a:r>
              <a:rPr lang="en-GB" dirty="0"/>
              <a:t>Even in those cases, the investigator is encouraged to contact the sponsor before making a final </a:t>
            </a:r>
            <a:r>
              <a:rPr lang="en-GB" dirty="0" smtClean="0"/>
              <a:t>decision</a:t>
            </a:r>
          </a:p>
          <a:p>
            <a:pPr>
              <a:defRPr/>
            </a:pPr>
            <a:r>
              <a:rPr lang="en-GB" dirty="0" smtClean="0"/>
              <a:t>Any </a:t>
            </a:r>
            <a:r>
              <a:rPr lang="en-GB" dirty="0" err="1" smtClean="0"/>
              <a:t>unblinding</a:t>
            </a:r>
            <a:r>
              <a:rPr lang="en-GB" dirty="0" smtClean="0"/>
              <a:t> must be properly documented (incl. rationale, date, name and signature of person </a:t>
            </a:r>
            <a:r>
              <a:rPr lang="en-GB" dirty="0" err="1" smtClean="0"/>
              <a:t>unblinding</a:t>
            </a:r>
            <a:r>
              <a:rPr lang="en-GB" dirty="0" smtClean="0"/>
              <a:t>) and sponsor must be informed</a:t>
            </a:r>
            <a:endParaRPr lang="en-GB" dirty="0"/>
          </a:p>
          <a:p>
            <a:endParaRPr lang="nb-NO" dirty="0"/>
          </a:p>
          <a:p>
            <a:endParaRPr lang="nb-NO" dirty="0"/>
          </a:p>
        </p:txBody>
      </p:sp>
    </p:spTree>
    <p:extLst>
      <p:ext uri="{BB962C8B-B14F-4D97-AF65-F5344CB8AC3E}">
        <p14:creationId xmlns:p14="http://schemas.microsoft.com/office/powerpoint/2010/main" val="35934015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err="1"/>
              <a:t>Need</a:t>
            </a:r>
            <a:r>
              <a:rPr lang="nb-NO" dirty="0"/>
              <a:t> to </a:t>
            </a:r>
            <a:r>
              <a:rPr lang="nb-NO" dirty="0" err="1"/>
              <a:t>unblind</a:t>
            </a:r>
            <a:r>
              <a:rPr lang="nb-NO" dirty="0"/>
              <a:t>?</a:t>
            </a:r>
          </a:p>
        </p:txBody>
      </p:sp>
      <p:sp>
        <p:nvSpPr>
          <p:cNvPr id="3" name="Content Placeholder 2"/>
          <p:cNvSpPr>
            <a:spLocks noGrp="1"/>
          </p:cNvSpPr>
          <p:nvPr>
            <p:ph idx="1"/>
          </p:nvPr>
        </p:nvSpPr>
        <p:spPr/>
        <p:txBody>
          <a:bodyPr/>
          <a:lstStyle/>
          <a:p>
            <a:r>
              <a:rPr lang="en-GB" dirty="0"/>
              <a:t>Competent authorities require (with some exceptions) </a:t>
            </a:r>
            <a:r>
              <a:rPr lang="en-GB" dirty="0" err="1"/>
              <a:t>unblinded</a:t>
            </a:r>
            <a:r>
              <a:rPr lang="en-GB" dirty="0"/>
              <a:t> SUSAR reports </a:t>
            </a:r>
          </a:p>
          <a:p>
            <a:endParaRPr lang="en-GB" dirty="0"/>
          </a:p>
          <a:p>
            <a:r>
              <a:rPr lang="en-GB" dirty="0"/>
              <a:t>Safety team </a:t>
            </a:r>
            <a:r>
              <a:rPr lang="en-GB" u="sng" dirty="0"/>
              <a:t>at sponsor</a:t>
            </a:r>
            <a:r>
              <a:rPr lang="en-GB" dirty="0"/>
              <a:t> should </a:t>
            </a:r>
            <a:r>
              <a:rPr lang="en-GB" dirty="0" err="1"/>
              <a:t>unblind</a:t>
            </a:r>
            <a:r>
              <a:rPr lang="en-GB" dirty="0"/>
              <a:t> treatment to decide reporting “path” even if investigator did NOT </a:t>
            </a:r>
            <a:r>
              <a:rPr lang="en-GB" dirty="0" err="1"/>
              <a:t>unblind</a:t>
            </a:r>
            <a:r>
              <a:rPr lang="en-GB" dirty="0"/>
              <a:t> the treatment</a:t>
            </a:r>
          </a:p>
          <a:p>
            <a:pPr lvl="1"/>
            <a:r>
              <a:rPr lang="en-GB" dirty="0"/>
              <a:t>NB! If the sponsor representative is actively involved in the clinical trial, someone else should </a:t>
            </a:r>
            <a:r>
              <a:rPr lang="en-GB" dirty="0" err="1"/>
              <a:t>unblind</a:t>
            </a:r>
            <a:r>
              <a:rPr lang="en-GB" dirty="0"/>
              <a:t> for reporting.</a:t>
            </a:r>
          </a:p>
          <a:p>
            <a:endParaRPr lang="en-GB" dirty="0"/>
          </a:p>
          <a:p>
            <a:r>
              <a:rPr lang="en-GB" dirty="0"/>
              <a:t>Study team should remain blinded to treatment allocation</a:t>
            </a:r>
          </a:p>
          <a:p>
            <a:endParaRPr lang="nb-NO" dirty="0"/>
          </a:p>
        </p:txBody>
      </p:sp>
    </p:spTree>
    <p:extLst>
      <p:ext uri="{BB962C8B-B14F-4D97-AF65-F5344CB8AC3E}">
        <p14:creationId xmlns:p14="http://schemas.microsoft.com/office/powerpoint/2010/main" val="19947429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Which SUSARs should be reported?</a:t>
            </a:r>
            <a:endParaRPr lang="nb-NO" dirty="0"/>
          </a:p>
        </p:txBody>
      </p:sp>
      <p:sp>
        <p:nvSpPr>
          <p:cNvPr id="3" name="Content Placeholder 2"/>
          <p:cNvSpPr>
            <a:spLocks noGrp="1"/>
          </p:cNvSpPr>
          <p:nvPr>
            <p:ph idx="1"/>
          </p:nvPr>
        </p:nvSpPr>
        <p:spPr/>
        <p:txBody>
          <a:bodyPr/>
          <a:lstStyle/>
          <a:p>
            <a:r>
              <a:rPr lang="en-GB" dirty="0"/>
              <a:t>If </a:t>
            </a:r>
            <a:r>
              <a:rPr lang="en-GB" dirty="0" err="1"/>
              <a:t>unblinding</a:t>
            </a:r>
            <a:r>
              <a:rPr lang="en-GB" dirty="0"/>
              <a:t> reveals that the SUSAR occurred in a patient receiving placebo, expedited reporting to the competent authorities is rarely required (exception: e.g. excipient reactions) </a:t>
            </a:r>
          </a:p>
          <a:p>
            <a:endParaRPr lang="en-GB" dirty="0"/>
          </a:p>
          <a:p>
            <a:r>
              <a:rPr lang="en-GB" dirty="0"/>
              <a:t>Remember that reporting of SUSARs for active comparators is required</a:t>
            </a:r>
          </a:p>
          <a:p>
            <a:endParaRPr lang="nb-NO" dirty="0"/>
          </a:p>
        </p:txBody>
      </p:sp>
    </p:spTree>
    <p:extLst>
      <p:ext uri="{BB962C8B-B14F-4D97-AF65-F5344CB8AC3E}">
        <p14:creationId xmlns:p14="http://schemas.microsoft.com/office/powerpoint/2010/main" val="33264796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Blinded studies: Reporting to CA, ethics committees (ECs) and investigators</a:t>
            </a:r>
            <a:endParaRPr lang="nb-NO" dirty="0"/>
          </a:p>
        </p:txBody>
      </p:sp>
      <p:sp>
        <p:nvSpPr>
          <p:cNvPr id="3" name="Content Placeholder 2"/>
          <p:cNvSpPr>
            <a:spLocks noGrp="1"/>
          </p:cNvSpPr>
          <p:nvPr>
            <p:ph idx="1"/>
          </p:nvPr>
        </p:nvSpPr>
        <p:spPr/>
        <p:txBody>
          <a:bodyPr>
            <a:normAutofit fontScale="92500"/>
          </a:bodyPr>
          <a:lstStyle/>
          <a:p>
            <a:pPr>
              <a:defRPr/>
            </a:pPr>
            <a:endParaRPr lang="en-GB" dirty="0" smtClean="0"/>
          </a:p>
          <a:p>
            <a:pPr>
              <a:defRPr/>
            </a:pPr>
            <a:endParaRPr lang="en-GB" dirty="0"/>
          </a:p>
          <a:p>
            <a:pPr>
              <a:defRPr/>
            </a:pPr>
            <a:endParaRPr lang="en-GB" dirty="0" smtClean="0"/>
          </a:p>
          <a:p>
            <a:pPr>
              <a:defRPr/>
            </a:pPr>
            <a:endParaRPr lang="en-GB" dirty="0"/>
          </a:p>
          <a:p>
            <a:pPr>
              <a:defRPr/>
            </a:pPr>
            <a:endParaRPr lang="en-GB" dirty="0" smtClean="0"/>
          </a:p>
          <a:p>
            <a:pPr>
              <a:defRPr/>
            </a:pPr>
            <a:endParaRPr lang="en-GB" dirty="0"/>
          </a:p>
          <a:p>
            <a:pPr>
              <a:defRPr/>
            </a:pPr>
            <a:endParaRPr lang="en-GB" dirty="0" smtClean="0"/>
          </a:p>
          <a:p>
            <a:pPr>
              <a:defRPr/>
            </a:pPr>
            <a:endParaRPr lang="en-GB" dirty="0"/>
          </a:p>
          <a:p>
            <a:pPr>
              <a:defRPr/>
            </a:pPr>
            <a:r>
              <a:rPr lang="en-GB" dirty="0" smtClean="0"/>
              <a:t>Reporting </a:t>
            </a:r>
            <a:r>
              <a:rPr lang="en-GB" dirty="0"/>
              <a:t>all cases to investigators maintains the blind</a:t>
            </a:r>
          </a:p>
          <a:p>
            <a:pPr>
              <a:defRPr/>
            </a:pPr>
            <a:r>
              <a:rPr lang="en-GB" dirty="0"/>
              <a:t>But reporting placebo cases to CAs and ECs is misleading and inappropriate</a:t>
            </a:r>
          </a:p>
          <a:p>
            <a:endParaRPr lang="nb-NO" dirty="0"/>
          </a:p>
        </p:txBody>
      </p:sp>
      <p:graphicFrame>
        <p:nvGraphicFramePr>
          <p:cNvPr id="4" name="Diagram 3"/>
          <p:cNvGraphicFramePr/>
          <p:nvPr>
            <p:extLst>
              <p:ext uri="{D42A27DB-BD31-4B8C-83A1-F6EECF244321}">
                <p14:modId xmlns:p14="http://schemas.microsoft.com/office/powerpoint/2010/main" val="3614249423"/>
              </p:ext>
            </p:extLst>
          </p:nvPr>
        </p:nvGraphicFramePr>
        <p:xfrm>
          <a:off x="1535487" y="1500668"/>
          <a:ext cx="6706371" cy="3830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1669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89228" y="574644"/>
            <a:ext cx="5340372" cy="5187479"/>
          </a:xfrm>
          <a:prstGeom prst="rect">
            <a:avLst/>
          </a:prstGeom>
        </p:spPr>
      </p:pic>
    </p:spTree>
    <p:extLst>
      <p:ext uri="{BB962C8B-B14F-4D97-AF65-F5344CB8AC3E}">
        <p14:creationId xmlns:p14="http://schemas.microsoft.com/office/powerpoint/2010/main" val="29874597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err="1"/>
              <a:t>Eudravigilance</a:t>
            </a:r>
            <a:r>
              <a:rPr lang="nb-NO" dirty="0"/>
              <a:t> (EV)</a:t>
            </a:r>
          </a:p>
        </p:txBody>
      </p:sp>
      <p:sp>
        <p:nvSpPr>
          <p:cNvPr id="3" name="Content Placeholder 2"/>
          <p:cNvSpPr>
            <a:spLocks noGrp="1"/>
          </p:cNvSpPr>
          <p:nvPr>
            <p:ph idx="1"/>
          </p:nvPr>
        </p:nvSpPr>
        <p:spPr/>
        <p:txBody>
          <a:bodyPr/>
          <a:lstStyle/>
          <a:p>
            <a:r>
              <a:rPr lang="nb-NO" dirty="0"/>
              <a:t>Sponsors must </a:t>
            </a:r>
            <a:r>
              <a:rPr lang="nb-NO" dirty="0" err="1"/>
              <a:t>submit</a:t>
            </a:r>
            <a:r>
              <a:rPr lang="nb-NO" dirty="0"/>
              <a:t> SUSAR reports to </a:t>
            </a:r>
            <a:r>
              <a:rPr lang="nb-NO" dirty="0" err="1"/>
              <a:t>competent</a:t>
            </a:r>
            <a:r>
              <a:rPr lang="nb-NO" dirty="0"/>
              <a:t> </a:t>
            </a:r>
            <a:r>
              <a:rPr lang="nb-NO" dirty="0" err="1"/>
              <a:t>authorities</a:t>
            </a:r>
            <a:r>
              <a:rPr lang="nb-NO" dirty="0"/>
              <a:t> via </a:t>
            </a:r>
            <a:r>
              <a:rPr lang="nb-NO" b="1" dirty="0" err="1"/>
              <a:t>Eudravigilance</a:t>
            </a:r>
            <a:endParaRPr lang="nb-NO" b="1" dirty="0"/>
          </a:p>
          <a:p>
            <a:endParaRPr lang="nb-NO" dirty="0"/>
          </a:p>
        </p:txBody>
      </p:sp>
    </p:spTree>
    <p:extLst>
      <p:ext uri="{BB962C8B-B14F-4D97-AF65-F5344CB8AC3E}">
        <p14:creationId xmlns:p14="http://schemas.microsoft.com/office/powerpoint/2010/main" val="26375501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err="1"/>
              <a:t>Eudravigilance</a:t>
            </a:r>
            <a:r>
              <a:rPr lang="nb-NO" dirty="0"/>
              <a:t> </a:t>
            </a:r>
          </a:p>
        </p:txBody>
      </p:sp>
      <p:sp>
        <p:nvSpPr>
          <p:cNvPr id="3" name="Content Placeholder 2"/>
          <p:cNvSpPr>
            <a:spLocks noGrp="1"/>
          </p:cNvSpPr>
          <p:nvPr>
            <p:ph idx="1"/>
          </p:nvPr>
        </p:nvSpPr>
        <p:spPr/>
        <p:txBody>
          <a:bodyPr/>
          <a:lstStyle/>
          <a:p>
            <a:r>
              <a:rPr lang="nb-NO" b="1" u="sng" dirty="0"/>
              <a:t>E</a:t>
            </a:r>
            <a:r>
              <a:rPr lang="nb-NO" dirty="0"/>
              <a:t>uropean </a:t>
            </a:r>
            <a:r>
              <a:rPr lang="nb-NO" b="1" u="sng" dirty="0"/>
              <a:t>U</a:t>
            </a:r>
            <a:r>
              <a:rPr lang="nb-NO" dirty="0"/>
              <a:t>nion </a:t>
            </a:r>
            <a:r>
              <a:rPr lang="nb-NO" b="1" u="sng" dirty="0"/>
              <a:t>D</a:t>
            </a:r>
            <a:r>
              <a:rPr lang="nb-NO" dirty="0"/>
              <a:t>rug </a:t>
            </a:r>
            <a:r>
              <a:rPr lang="nb-NO" b="1" u="sng" dirty="0" err="1"/>
              <a:t>R</a:t>
            </a:r>
            <a:r>
              <a:rPr lang="nb-NO" dirty="0" err="1"/>
              <a:t>egulating</a:t>
            </a:r>
            <a:r>
              <a:rPr lang="nb-NO" dirty="0"/>
              <a:t> </a:t>
            </a:r>
            <a:r>
              <a:rPr lang="nb-NO" b="1" u="sng" dirty="0" err="1"/>
              <a:t>A</a:t>
            </a:r>
            <a:r>
              <a:rPr lang="nb-NO" dirty="0" err="1"/>
              <a:t>uthorities</a:t>
            </a:r>
            <a:r>
              <a:rPr lang="nb-NO" dirty="0"/>
              <a:t> Pharmaco</a:t>
            </a:r>
            <a:r>
              <a:rPr lang="nb-NO" b="1" u="sng" dirty="0"/>
              <a:t>vigilance</a:t>
            </a:r>
          </a:p>
          <a:p>
            <a:endParaRPr lang="nb-NO" b="1" u="sng" dirty="0"/>
          </a:p>
          <a:p>
            <a:r>
              <a:rPr lang="en-GB" dirty="0"/>
              <a:t>Safety database of the European Medicines Agency (EMA)</a:t>
            </a:r>
          </a:p>
          <a:p>
            <a:r>
              <a:rPr lang="en-GB" dirty="0"/>
              <a:t>Two modules</a:t>
            </a:r>
          </a:p>
          <a:p>
            <a:pPr lvl="1"/>
            <a:r>
              <a:rPr lang="en-GB" dirty="0"/>
              <a:t>EVPM: Post Authorisation</a:t>
            </a:r>
          </a:p>
          <a:p>
            <a:pPr lvl="1"/>
            <a:r>
              <a:rPr lang="en-GB" dirty="0"/>
              <a:t>EVCTM: Clinical Trials</a:t>
            </a:r>
          </a:p>
          <a:p>
            <a:r>
              <a:rPr lang="en-GB" dirty="0"/>
              <a:t>The cases are entered</a:t>
            </a:r>
          </a:p>
          <a:p>
            <a:pPr lvl="1"/>
            <a:r>
              <a:rPr lang="en-GB" dirty="0"/>
              <a:t>Automatically, through a EV Gateway (safety database “communicates” directly with </a:t>
            </a:r>
            <a:r>
              <a:rPr lang="en-GB" dirty="0" err="1"/>
              <a:t>Eudravigilance</a:t>
            </a:r>
            <a:r>
              <a:rPr lang="en-GB" dirty="0"/>
              <a:t>)</a:t>
            </a:r>
          </a:p>
          <a:p>
            <a:pPr lvl="1"/>
            <a:r>
              <a:rPr lang="en-GB" dirty="0"/>
              <a:t>Manually, through </a:t>
            </a:r>
            <a:r>
              <a:rPr lang="en-GB" dirty="0" err="1"/>
              <a:t>EVWeb</a:t>
            </a:r>
            <a:r>
              <a:rPr lang="en-GB" dirty="0"/>
              <a:t> (web based solution – preferred option if you have a low number of anticipated SUSARs</a:t>
            </a:r>
            <a:r>
              <a:rPr lang="en-GB" dirty="0" smtClean="0"/>
              <a:t>)</a:t>
            </a:r>
            <a:endParaRPr lang="en-GB" dirty="0"/>
          </a:p>
          <a:p>
            <a:endParaRPr lang="nb-NO" dirty="0"/>
          </a:p>
        </p:txBody>
      </p:sp>
    </p:spTree>
    <p:extLst>
      <p:ext uri="{BB962C8B-B14F-4D97-AF65-F5344CB8AC3E}">
        <p14:creationId xmlns:p14="http://schemas.microsoft.com/office/powerpoint/2010/main" val="18808378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a:t>Eudravigilance</a:t>
            </a:r>
            <a:endParaRPr lang="nb-NO" dirty="0"/>
          </a:p>
        </p:txBody>
      </p:sp>
      <p:sp>
        <p:nvSpPr>
          <p:cNvPr id="3" name="Content Placeholder 2"/>
          <p:cNvSpPr>
            <a:spLocks noGrp="1"/>
          </p:cNvSpPr>
          <p:nvPr>
            <p:ph idx="1"/>
          </p:nvPr>
        </p:nvSpPr>
        <p:spPr/>
        <p:txBody>
          <a:bodyPr/>
          <a:lstStyle/>
          <a:p>
            <a:r>
              <a:rPr lang="en-GB" dirty="0"/>
              <a:t>Different types of organisations in </a:t>
            </a:r>
            <a:r>
              <a:rPr lang="en-GB" dirty="0" err="1"/>
              <a:t>Eudravigilance</a:t>
            </a:r>
            <a:endParaRPr lang="en-GB" dirty="0"/>
          </a:p>
          <a:p>
            <a:pPr lvl="1"/>
            <a:r>
              <a:rPr lang="en-GB" dirty="0"/>
              <a:t>Category III: Non commercial sponsors</a:t>
            </a:r>
          </a:p>
          <a:p>
            <a:endParaRPr lang="en-GB" dirty="0"/>
          </a:p>
          <a:p>
            <a:r>
              <a:rPr lang="en-GB" dirty="0"/>
              <a:t>All sponsors (institutions) have to </a:t>
            </a:r>
          </a:p>
          <a:p>
            <a:pPr lvl="1"/>
            <a:r>
              <a:rPr lang="en-GB" dirty="0"/>
              <a:t>Be registered in the EMA organisation database, SPOR</a:t>
            </a:r>
          </a:p>
          <a:p>
            <a:pPr lvl="1"/>
            <a:r>
              <a:rPr lang="en-GB" dirty="0"/>
              <a:t>Have a Responsible Person (RP) for </a:t>
            </a:r>
            <a:r>
              <a:rPr lang="en-GB" dirty="0" err="1"/>
              <a:t>Eudravigilance</a:t>
            </a:r>
            <a:r>
              <a:rPr lang="en-GB" dirty="0"/>
              <a:t> reporting</a:t>
            </a:r>
          </a:p>
          <a:p>
            <a:pPr lvl="2"/>
            <a:r>
              <a:rPr lang="nb-NO" dirty="0"/>
              <a:t>The RP </a:t>
            </a:r>
            <a:r>
              <a:rPr lang="nb-NO" dirty="0" err="1"/>
              <a:t>can</a:t>
            </a:r>
            <a:r>
              <a:rPr lang="nb-NO" dirty="0"/>
              <a:t> delegate </a:t>
            </a:r>
            <a:r>
              <a:rPr lang="nb-NO" dirty="0" err="1"/>
              <a:t>actual</a:t>
            </a:r>
            <a:r>
              <a:rPr lang="nb-NO" dirty="0"/>
              <a:t> </a:t>
            </a:r>
            <a:r>
              <a:rPr lang="nb-NO" dirty="0" err="1"/>
              <a:t>reporting</a:t>
            </a:r>
            <a:r>
              <a:rPr lang="nb-NO" dirty="0"/>
              <a:t> </a:t>
            </a:r>
            <a:r>
              <a:rPr lang="nb-NO" dirty="0" err="1"/>
              <a:t>of</a:t>
            </a:r>
            <a:r>
              <a:rPr lang="nb-NO" dirty="0"/>
              <a:t> </a:t>
            </a:r>
            <a:r>
              <a:rPr lang="nb-NO" dirty="0" err="1"/>
              <a:t>SUSARs</a:t>
            </a:r>
            <a:endParaRPr lang="nb-NO" dirty="0"/>
          </a:p>
          <a:p>
            <a:pPr lvl="2"/>
            <a:endParaRPr lang="nb-NO" dirty="0"/>
          </a:p>
          <a:p>
            <a:pPr marL="114300" indent="0">
              <a:buNone/>
            </a:pPr>
            <a:endParaRPr lang="en-GB" dirty="0"/>
          </a:p>
          <a:p>
            <a:pPr marL="114300" indent="0">
              <a:buNone/>
            </a:pPr>
            <a:r>
              <a:rPr lang="en-GB" sz="1600" dirty="0"/>
              <a:t>SPOR = S</a:t>
            </a:r>
            <a:r>
              <a:rPr lang="en-US" sz="1600" dirty="0" err="1"/>
              <a:t>ubstances</a:t>
            </a:r>
            <a:r>
              <a:rPr lang="en-US" sz="1600" dirty="0"/>
              <a:t>, products, </a:t>
            </a:r>
            <a:r>
              <a:rPr lang="en-US" sz="1600" dirty="0" err="1"/>
              <a:t>organisations</a:t>
            </a:r>
            <a:r>
              <a:rPr lang="en-US" sz="1600" dirty="0"/>
              <a:t> and </a:t>
            </a:r>
            <a:r>
              <a:rPr lang="en-US" sz="1600" dirty="0" err="1"/>
              <a:t>referentials</a:t>
            </a:r>
            <a:endParaRPr lang="nb-NO" dirty="0"/>
          </a:p>
          <a:p>
            <a:endParaRPr lang="nb-NO" dirty="0"/>
          </a:p>
        </p:txBody>
      </p:sp>
    </p:spTree>
    <p:extLst>
      <p:ext uri="{BB962C8B-B14F-4D97-AF65-F5344CB8AC3E}">
        <p14:creationId xmlns:p14="http://schemas.microsoft.com/office/powerpoint/2010/main" val="31674658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err="1"/>
              <a:t>Eudravigilance</a:t>
            </a:r>
            <a:endParaRPr lang="nb-NO" dirty="0"/>
          </a:p>
        </p:txBody>
      </p:sp>
      <p:sp>
        <p:nvSpPr>
          <p:cNvPr id="3" name="Content Placeholder 2"/>
          <p:cNvSpPr>
            <a:spLocks noGrp="1"/>
          </p:cNvSpPr>
          <p:nvPr>
            <p:ph idx="1"/>
          </p:nvPr>
        </p:nvSpPr>
        <p:spPr/>
        <p:txBody>
          <a:bodyPr/>
          <a:lstStyle/>
          <a:p>
            <a:r>
              <a:rPr lang="en-GB" dirty="0"/>
              <a:t>To use </a:t>
            </a:r>
            <a:r>
              <a:rPr lang="en-GB" dirty="0" err="1"/>
              <a:t>Eudravigilance</a:t>
            </a:r>
            <a:r>
              <a:rPr lang="en-GB" dirty="0"/>
              <a:t>, the sponsor must</a:t>
            </a:r>
          </a:p>
          <a:p>
            <a:pPr lvl="1"/>
            <a:r>
              <a:rPr lang="en-GB" dirty="0"/>
              <a:t>Have at least one trained user (unless using a 3</a:t>
            </a:r>
            <a:r>
              <a:rPr lang="en-GB" baseline="30000" dirty="0"/>
              <a:t>rd</a:t>
            </a:r>
            <a:r>
              <a:rPr lang="en-GB" dirty="0"/>
              <a:t> party, e.g. </a:t>
            </a:r>
            <a:r>
              <a:rPr lang="en-GB" dirty="0" smtClean="0"/>
              <a:t>Clinical Trial Unit)</a:t>
            </a:r>
            <a:endParaRPr lang="en-GB" dirty="0"/>
          </a:p>
          <a:p>
            <a:pPr lvl="1"/>
            <a:r>
              <a:rPr lang="en-GB" dirty="0"/>
              <a:t>Have a valid </a:t>
            </a:r>
            <a:r>
              <a:rPr lang="en-GB" dirty="0" err="1"/>
              <a:t>MedDRA</a:t>
            </a:r>
            <a:r>
              <a:rPr lang="en-GB" dirty="0"/>
              <a:t> license</a:t>
            </a:r>
          </a:p>
          <a:p>
            <a:pPr lvl="1"/>
            <a:r>
              <a:rPr lang="en-GB" dirty="0"/>
              <a:t>Register user data in </a:t>
            </a:r>
            <a:r>
              <a:rPr lang="en-GB" dirty="0" err="1"/>
              <a:t>EudraVigilance</a:t>
            </a:r>
            <a:endParaRPr lang="en-GB" dirty="0"/>
          </a:p>
          <a:p>
            <a:pPr lvl="1"/>
            <a:r>
              <a:rPr lang="en-GB" dirty="0"/>
              <a:t>Register product in the </a:t>
            </a:r>
            <a:r>
              <a:rPr lang="en-GB" dirty="0" err="1"/>
              <a:t>Eudravigilance</a:t>
            </a:r>
            <a:r>
              <a:rPr lang="en-GB" dirty="0"/>
              <a:t> product dictionary, XEVMPD (only if the product isn’t already registered)</a:t>
            </a:r>
          </a:p>
          <a:p>
            <a:pPr lvl="1"/>
            <a:endParaRPr lang="en-GB" dirty="0"/>
          </a:p>
          <a:p>
            <a:pPr marL="457200" lvl="1" indent="0">
              <a:buNone/>
            </a:pPr>
            <a:endParaRPr lang="en-GB" dirty="0"/>
          </a:p>
          <a:p>
            <a:pPr marL="457200" lvl="1" indent="0">
              <a:buNone/>
            </a:pPr>
            <a:r>
              <a:rPr lang="en-GB" dirty="0" err="1"/>
              <a:t>MedDRA</a:t>
            </a:r>
            <a:r>
              <a:rPr lang="en-GB" dirty="0"/>
              <a:t> = Medical Dictionary for Drug Regulatory Affairs</a:t>
            </a:r>
          </a:p>
          <a:p>
            <a:pPr marL="457200" lvl="1" indent="0">
              <a:buNone/>
            </a:pPr>
            <a:r>
              <a:rPr lang="en-GB" dirty="0"/>
              <a:t>XEVMPD = Extended </a:t>
            </a:r>
            <a:r>
              <a:rPr lang="en-GB" dirty="0" err="1"/>
              <a:t>EudraVigilance</a:t>
            </a:r>
            <a:r>
              <a:rPr lang="en-GB" dirty="0"/>
              <a:t> Medicinal Product Dictionary</a:t>
            </a:r>
          </a:p>
          <a:p>
            <a:endParaRPr lang="nb-NO" dirty="0"/>
          </a:p>
        </p:txBody>
      </p:sp>
    </p:spTree>
    <p:extLst>
      <p:ext uri="{BB962C8B-B14F-4D97-AF65-F5344CB8AC3E}">
        <p14:creationId xmlns:p14="http://schemas.microsoft.com/office/powerpoint/2010/main" val="3178390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err="1"/>
              <a:t>Urgent</a:t>
            </a:r>
            <a:r>
              <a:rPr lang="nb-NO" dirty="0"/>
              <a:t> Safety </a:t>
            </a:r>
            <a:r>
              <a:rPr lang="nb-NO" dirty="0" err="1"/>
              <a:t>Measures</a:t>
            </a:r>
            <a:endParaRPr lang="nb-NO" dirty="0"/>
          </a:p>
        </p:txBody>
      </p:sp>
      <p:sp>
        <p:nvSpPr>
          <p:cNvPr id="3" name="Content Placeholder 2"/>
          <p:cNvSpPr>
            <a:spLocks noGrp="1"/>
          </p:cNvSpPr>
          <p:nvPr>
            <p:ph idx="1"/>
          </p:nvPr>
        </p:nvSpPr>
        <p:spPr/>
        <p:txBody>
          <a:bodyPr/>
          <a:lstStyle/>
          <a:p>
            <a:r>
              <a:rPr lang="en-US" dirty="0"/>
              <a:t>Unexpected events that might materially influence the benefit-risk assessment of the IMP or that would lead to changes in the administration of an IMP or in overall conduct of a clinical trial must be notified to the competent authorities. </a:t>
            </a:r>
          </a:p>
          <a:p>
            <a:r>
              <a:rPr lang="en-US" dirty="0"/>
              <a:t>Where an unexpected event is likely to seriously affect the benefit-risk balance, the sponsor and the investigator shall take appropriate urgent safety measures to protect the subjects. </a:t>
            </a:r>
          </a:p>
          <a:p>
            <a:r>
              <a:rPr lang="en-US" dirty="0"/>
              <a:t>Any urgent safety measures taken must be reported to the competent authorities as soon as possible after measures have been taken.</a:t>
            </a:r>
          </a:p>
          <a:p>
            <a:endParaRPr lang="nb-NO" dirty="0"/>
          </a:p>
        </p:txBody>
      </p:sp>
    </p:spTree>
    <p:extLst>
      <p:ext uri="{BB962C8B-B14F-4D97-AF65-F5344CB8AC3E}">
        <p14:creationId xmlns:p14="http://schemas.microsoft.com/office/powerpoint/2010/main" val="9170368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a:t>Development Safety Update Report (DSUR)</a:t>
            </a:r>
          </a:p>
        </p:txBody>
      </p:sp>
      <p:sp>
        <p:nvSpPr>
          <p:cNvPr id="3" name="Content Placeholder 2"/>
          <p:cNvSpPr>
            <a:spLocks noGrp="1"/>
          </p:cNvSpPr>
          <p:nvPr>
            <p:ph idx="1"/>
          </p:nvPr>
        </p:nvSpPr>
        <p:spPr/>
        <p:txBody>
          <a:bodyPr/>
          <a:lstStyle/>
          <a:p>
            <a:r>
              <a:rPr lang="en-US" dirty="0"/>
              <a:t>“a comprehensive, thoughtful annual review and evaluation of pertinent safety information collected during the reporting period related to a drug under investigation”</a:t>
            </a:r>
          </a:p>
          <a:p>
            <a:endParaRPr lang="en-US" dirty="0"/>
          </a:p>
          <a:p>
            <a:r>
              <a:rPr lang="en-US" dirty="0"/>
              <a:t>If feasible, one single DSUR with data pertinent to all dosage forms and strengths, all indications, and all patient populations under study with the investigational drug, should be written. However, the sponsor is responsible for including at least safety data from the clinical trial(s) for which the </a:t>
            </a:r>
            <a:r>
              <a:rPr lang="en-US" dirty="0" err="1"/>
              <a:t>organsiation</a:t>
            </a:r>
            <a:r>
              <a:rPr lang="en-US" dirty="0"/>
              <a:t> is responsible.</a:t>
            </a:r>
          </a:p>
          <a:p>
            <a:endParaRPr lang="nb-NO" dirty="0"/>
          </a:p>
        </p:txBody>
      </p:sp>
      <p:sp>
        <p:nvSpPr>
          <p:cNvPr id="4" name="TextBox 3"/>
          <p:cNvSpPr txBox="1"/>
          <p:nvPr/>
        </p:nvSpPr>
        <p:spPr>
          <a:xfrm>
            <a:off x="1166875" y="5244722"/>
            <a:ext cx="5262466" cy="677108"/>
          </a:xfrm>
          <a:prstGeom prst="rect">
            <a:avLst/>
          </a:prstGeom>
          <a:noFill/>
        </p:spPr>
        <p:txBody>
          <a:bodyPr wrap="square" rtlCol="0">
            <a:spAutoFit/>
          </a:bodyPr>
          <a:lstStyle/>
          <a:p>
            <a:r>
              <a:rPr lang="en-US" sz="1400" dirty="0">
                <a:latin typeface="Trebuchet MS" panose="020B0603020202020204" pitchFamily="34" charset="0"/>
                <a:hlinkClick r:id="rId2"/>
              </a:rPr>
              <a:t>ICH guideline E2F on development safety update report</a:t>
            </a:r>
            <a:endParaRPr lang="nb-NO" sz="1400" dirty="0">
              <a:latin typeface="Trebuchet MS" panose="020B0603020202020204" pitchFamily="34" charset="0"/>
            </a:endParaRPr>
          </a:p>
          <a:p>
            <a:endParaRPr lang="nb-NO" dirty="0"/>
          </a:p>
        </p:txBody>
      </p:sp>
    </p:spTree>
    <p:extLst>
      <p:ext uri="{BB962C8B-B14F-4D97-AF65-F5344CB8AC3E}">
        <p14:creationId xmlns:p14="http://schemas.microsoft.com/office/powerpoint/2010/main" val="21070767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a:t>DSUR</a:t>
            </a:r>
          </a:p>
        </p:txBody>
      </p:sp>
      <p:sp>
        <p:nvSpPr>
          <p:cNvPr id="3" name="Content Placeholder 2"/>
          <p:cNvSpPr>
            <a:spLocks noGrp="1"/>
          </p:cNvSpPr>
          <p:nvPr>
            <p:ph idx="1"/>
          </p:nvPr>
        </p:nvSpPr>
        <p:spPr/>
        <p:txBody>
          <a:bodyPr/>
          <a:lstStyle/>
          <a:p>
            <a:r>
              <a:rPr lang="en-US" dirty="0"/>
              <a:t>Annual report covering all participating countries</a:t>
            </a:r>
          </a:p>
          <a:p>
            <a:r>
              <a:rPr lang="en-US" dirty="0"/>
              <a:t>The first approval date of the clinical trial in any country (called the Development International Birth Date (DIBD)) defines when the report is due</a:t>
            </a:r>
            <a:r>
              <a:rPr lang="en-US" dirty="0" smtClean="0"/>
              <a:t>. </a:t>
            </a:r>
            <a:r>
              <a:rPr lang="en-US" sz="1800" i="1" dirty="0" smtClean="0"/>
              <a:t>(If the first approval date of any clinical trial is not known, it is ok to use the approval date of the </a:t>
            </a:r>
            <a:r>
              <a:rPr lang="en-US" sz="1800" i="1" u="sng" dirty="0" smtClean="0"/>
              <a:t>applicable clinical trial</a:t>
            </a:r>
            <a:r>
              <a:rPr lang="en-US" sz="1800" i="1" dirty="0" smtClean="0"/>
              <a:t> as “DIBD”.)</a:t>
            </a:r>
            <a:r>
              <a:rPr lang="en-US" dirty="0" smtClean="0"/>
              <a:t> </a:t>
            </a:r>
            <a:endParaRPr lang="en-US" dirty="0"/>
          </a:p>
          <a:p>
            <a:r>
              <a:rPr lang="en-US" dirty="0"/>
              <a:t>The reporting period is 12 months from the DIBD.</a:t>
            </a:r>
          </a:p>
          <a:p>
            <a:r>
              <a:rPr lang="en-US" dirty="0"/>
              <a:t>The submission deadline is 60 days after the DIBD.</a:t>
            </a:r>
          </a:p>
          <a:p>
            <a:r>
              <a:rPr lang="en-US" dirty="0"/>
              <a:t>The DSUR should be written in English for possible use in any country. </a:t>
            </a:r>
            <a:endParaRPr lang="nb-NO" dirty="0"/>
          </a:p>
          <a:p>
            <a:endParaRPr lang="nb-NO" dirty="0"/>
          </a:p>
        </p:txBody>
      </p:sp>
    </p:spTree>
    <p:extLst>
      <p:ext uri="{BB962C8B-B14F-4D97-AF65-F5344CB8AC3E}">
        <p14:creationId xmlns:p14="http://schemas.microsoft.com/office/powerpoint/2010/main" val="26196017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a:t>DSUR </a:t>
            </a:r>
            <a:r>
              <a:rPr lang="nb-NO" dirty="0" err="1"/>
              <a:t>submission</a:t>
            </a:r>
            <a:endParaRPr lang="nb-NO" dirty="0"/>
          </a:p>
        </p:txBody>
      </p:sp>
      <p:sp>
        <p:nvSpPr>
          <p:cNvPr id="3" name="Content Placeholder 2"/>
          <p:cNvSpPr>
            <a:spLocks noGrp="1"/>
          </p:cNvSpPr>
          <p:nvPr>
            <p:ph idx="1"/>
          </p:nvPr>
        </p:nvSpPr>
        <p:spPr/>
        <p:txBody>
          <a:bodyPr/>
          <a:lstStyle/>
          <a:p>
            <a:pPr marL="0" indent="0">
              <a:buNone/>
            </a:pPr>
            <a:r>
              <a:rPr lang="en-GB" dirty="0"/>
              <a:t>Under 2001/20/EC:</a:t>
            </a:r>
          </a:p>
          <a:p>
            <a:r>
              <a:rPr lang="en-GB" dirty="0"/>
              <a:t>Submitted to competent authorities and ethics committees via their regular reporting system (e-mail, database systems) </a:t>
            </a:r>
          </a:p>
          <a:p>
            <a:r>
              <a:rPr lang="en-GB" dirty="0"/>
              <a:t>Some ethics committees don’t want DSURs (example: Norwegian REK)</a:t>
            </a:r>
          </a:p>
          <a:p>
            <a:endParaRPr lang="en-GB" dirty="0"/>
          </a:p>
          <a:p>
            <a:pPr marL="0" indent="0">
              <a:buNone/>
            </a:pPr>
            <a:r>
              <a:rPr lang="en-GB" dirty="0"/>
              <a:t>Under 536/2014:</a:t>
            </a:r>
          </a:p>
          <a:p>
            <a:r>
              <a:rPr lang="en-GB" dirty="0"/>
              <a:t>Submitted via </a:t>
            </a:r>
            <a:r>
              <a:rPr lang="en-GB" dirty="0" smtClean="0"/>
              <a:t>CTIS</a:t>
            </a:r>
            <a:endParaRPr lang="en-GB" dirty="0"/>
          </a:p>
          <a:p>
            <a:endParaRPr lang="nb-NO" dirty="0"/>
          </a:p>
        </p:txBody>
      </p:sp>
    </p:spTree>
    <p:extLst>
      <p:ext uri="{BB962C8B-B14F-4D97-AF65-F5344CB8AC3E}">
        <p14:creationId xmlns:p14="http://schemas.microsoft.com/office/powerpoint/2010/main" val="3308783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a:t>Alternative </a:t>
            </a:r>
            <a:r>
              <a:rPr lang="nb-NO" dirty="0" err="1"/>
              <a:t>Annual</a:t>
            </a:r>
            <a:r>
              <a:rPr lang="nb-NO" dirty="0"/>
              <a:t> Safety Report (Norway, </a:t>
            </a:r>
            <a:r>
              <a:rPr lang="nb-NO" dirty="0" err="1"/>
              <a:t>only</a:t>
            </a:r>
            <a:r>
              <a:rPr lang="nb-NO" dirty="0"/>
              <a:t>)</a:t>
            </a:r>
          </a:p>
        </p:txBody>
      </p:sp>
      <p:sp>
        <p:nvSpPr>
          <p:cNvPr id="3" name="Content Placeholder 2"/>
          <p:cNvSpPr>
            <a:spLocks noGrp="1"/>
          </p:cNvSpPr>
          <p:nvPr>
            <p:ph idx="1"/>
          </p:nvPr>
        </p:nvSpPr>
        <p:spPr/>
        <p:txBody>
          <a:bodyPr/>
          <a:lstStyle/>
          <a:p>
            <a:pPr marL="0" indent="0">
              <a:buNone/>
            </a:pPr>
            <a:r>
              <a:rPr lang="nb-NO" dirty="0"/>
              <a:t>O</a:t>
            </a:r>
            <a:r>
              <a:rPr lang="nb-NO" dirty="0" smtClean="0"/>
              <a:t>ption </a:t>
            </a:r>
            <a:r>
              <a:rPr lang="nb-NO" dirty="0"/>
              <a:t>in Norway for non-</a:t>
            </a:r>
            <a:r>
              <a:rPr lang="nb-NO" dirty="0" err="1"/>
              <a:t>commercial</a:t>
            </a:r>
            <a:r>
              <a:rPr lang="nb-NO" dirty="0"/>
              <a:t> </a:t>
            </a:r>
            <a:r>
              <a:rPr lang="nb-NO" dirty="0" smtClean="0"/>
              <a:t>sponsors, </a:t>
            </a:r>
            <a:r>
              <a:rPr lang="nb-NO" b="1" dirty="0" smtClean="0"/>
              <a:t>for studies under </a:t>
            </a:r>
            <a:r>
              <a:rPr lang="en-GB" b="1" dirty="0"/>
              <a:t> </a:t>
            </a:r>
            <a:r>
              <a:rPr lang="en-GB" b="1" dirty="0" smtClean="0"/>
              <a:t>2001/20/EC only</a:t>
            </a:r>
            <a:r>
              <a:rPr lang="nb-NO" dirty="0" smtClean="0"/>
              <a:t>:</a:t>
            </a:r>
            <a:endParaRPr lang="nb-NO" dirty="0"/>
          </a:p>
          <a:p>
            <a:r>
              <a:rPr lang="nb-NO" dirty="0"/>
              <a:t>If </a:t>
            </a:r>
            <a:r>
              <a:rPr lang="nb-NO" dirty="0" err="1"/>
              <a:t>the</a:t>
            </a:r>
            <a:r>
              <a:rPr lang="nb-NO" dirty="0"/>
              <a:t> </a:t>
            </a:r>
            <a:r>
              <a:rPr lang="nb-NO" dirty="0" err="1"/>
              <a:t>study</a:t>
            </a:r>
            <a:r>
              <a:rPr lang="nb-NO" dirty="0"/>
              <a:t> is </a:t>
            </a:r>
            <a:r>
              <a:rPr lang="nb-NO" dirty="0" err="1"/>
              <a:t>ongoing</a:t>
            </a:r>
            <a:r>
              <a:rPr lang="nb-NO" dirty="0"/>
              <a:t> in Norway, </a:t>
            </a:r>
            <a:r>
              <a:rPr lang="nb-NO" dirty="0" err="1"/>
              <a:t>only</a:t>
            </a:r>
            <a:r>
              <a:rPr lang="nb-NO" dirty="0"/>
              <a:t>, a </a:t>
            </a:r>
            <a:r>
              <a:rPr lang="nb-NO" dirty="0" err="1"/>
              <a:t>simpler</a:t>
            </a:r>
            <a:r>
              <a:rPr lang="nb-NO" dirty="0"/>
              <a:t> </a:t>
            </a:r>
            <a:r>
              <a:rPr lang="nb-NO" dirty="0" err="1"/>
              <a:t>annual</a:t>
            </a:r>
            <a:r>
              <a:rPr lang="nb-NO" dirty="0"/>
              <a:t> report form </a:t>
            </a:r>
            <a:r>
              <a:rPr lang="nb-NO" dirty="0" err="1"/>
              <a:t>can</a:t>
            </a:r>
            <a:r>
              <a:rPr lang="nb-NO" dirty="0"/>
              <a:t> be </a:t>
            </a:r>
            <a:r>
              <a:rPr lang="nb-NO" dirty="0" err="1"/>
              <a:t>submitted</a:t>
            </a:r>
            <a:r>
              <a:rPr lang="nb-NO" dirty="0"/>
              <a:t> to </a:t>
            </a:r>
            <a:r>
              <a:rPr lang="nb-NO" dirty="0" err="1"/>
              <a:t>the</a:t>
            </a:r>
            <a:r>
              <a:rPr lang="nb-NO" dirty="0"/>
              <a:t> Norwegian </a:t>
            </a:r>
            <a:r>
              <a:rPr lang="nb-NO" dirty="0" err="1"/>
              <a:t>Medicines</a:t>
            </a:r>
            <a:r>
              <a:rPr lang="nb-NO" dirty="0"/>
              <a:t> </a:t>
            </a:r>
            <a:r>
              <a:rPr lang="nb-NO" dirty="0" err="1"/>
              <a:t>Agency</a:t>
            </a:r>
            <a:r>
              <a:rPr lang="nb-NO" dirty="0"/>
              <a:t> </a:t>
            </a:r>
            <a:r>
              <a:rPr lang="nb-NO" dirty="0" err="1"/>
              <a:t>instead</a:t>
            </a:r>
            <a:r>
              <a:rPr lang="nb-NO" dirty="0"/>
              <a:t> </a:t>
            </a:r>
            <a:r>
              <a:rPr lang="nb-NO" dirty="0" err="1"/>
              <a:t>of</a:t>
            </a:r>
            <a:r>
              <a:rPr lang="nb-NO" dirty="0"/>
              <a:t> </a:t>
            </a:r>
            <a:r>
              <a:rPr lang="nb-NO" dirty="0" err="1"/>
              <a:t>the</a:t>
            </a:r>
            <a:r>
              <a:rPr lang="nb-NO" dirty="0"/>
              <a:t> DSUR. </a:t>
            </a:r>
          </a:p>
          <a:p>
            <a:endParaRPr lang="nb-NO" dirty="0">
              <a:hlinkClick r:id="rId2"/>
            </a:endParaRPr>
          </a:p>
          <a:p>
            <a:r>
              <a:rPr lang="nb-NO" dirty="0">
                <a:hlinkClick r:id="rId2"/>
              </a:rPr>
              <a:t>Årsrapportskjema til Legemiddelverket</a:t>
            </a:r>
            <a:endParaRPr lang="nb-NO" dirty="0"/>
          </a:p>
          <a:p>
            <a:r>
              <a:rPr lang="nb-NO" dirty="0" err="1"/>
              <a:t>Submit</a:t>
            </a:r>
            <a:r>
              <a:rPr lang="nb-NO" dirty="0"/>
              <a:t> form by e-mail to </a:t>
            </a:r>
            <a:r>
              <a:rPr lang="nb-NO" dirty="0">
                <a:hlinkClick r:id="rId3"/>
              </a:rPr>
              <a:t>post@legemiddelverket.no</a:t>
            </a:r>
            <a:r>
              <a:rPr lang="nb-NO" dirty="0"/>
              <a:t> </a:t>
            </a:r>
          </a:p>
          <a:p>
            <a:endParaRPr lang="nb-NO" dirty="0"/>
          </a:p>
          <a:p>
            <a:pPr marL="0" indent="0">
              <a:buNone/>
            </a:pPr>
            <a:endParaRPr lang="nb-NO" dirty="0"/>
          </a:p>
          <a:p>
            <a:pPr marL="0" indent="0">
              <a:buNone/>
            </a:pPr>
            <a:r>
              <a:rPr lang="nb-NO" dirty="0"/>
              <a:t>* As per </a:t>
            </a:r>
            <a:r>
              <a:rPr lang="nb-NO" dirty="0" smtClean="0"/>
              <a:t>02 </a:t>
            </a:r>
            <a:r>
              <a:rPr lang="nb-NO" dirty="0" err="1" smtClean="0"/>
              <a:t>February</a:t>
            </a:r>
            <a:r>
              <a:rPr lang="nb-NO" dirty="0" smtClean="0"/>
              <a:t> </a:t>
            </a:r>
            <a:r>
              <a:rPr lang="nb-NO" dirty="0" smtClean="0"/>
              <a:t>2022, </a:t>
            </a:r>
            <a:r>
              <a:rPr lang="nb-NO" dirty="0" err="1" smtClean="0"/>
              <a:t>this</a:t>
            </a:r>
            <a:r>
              <a:rPr lang="nb-NO" dirty="0" smtClean="0"/>
              <a:t> </a:t>
            </a:r>
            <a:r>
              <a:rPr lang="nb-NO" dirty="0" err="1" smtClean="0"/>
              <a:t>may</a:t>
            </a:r>
            <a:r>
              <a:rPr lang="nb-NO" dirty="0" smtClean="0"/>
              <a:t> be </a:t>
            </a:r>
            <a:r>
              <a:rPr lang="nb-NO" dirty="0" err="1" smtClean="0"/>
              <a:t>subject</a:t>
            </a:r>
            <a:r>
              <a:rPr lang="nb-NO" dirty="0" smtClean="0"/>
              <a:t> to </a:t>
            </a:r>
            <a:r>
              <a:rPr lang="nb-NO" smtClean="0"/>
              <a:t>change</a:t>
            </a:r>
            <a:endParaRPr lang="nb-NO" dirty="0"/>
          </a:p>
          <a:p>
            <a:endParaRPr lang="nb-NO" dirty="0"/>
          </a:p>
        </p:txBody>
      </p:sp>
    </p:spTree>
    <p:extLst>
      <p:ext uri="{BB962C8B-B14F-4D97-AF65-F5344CB8AC3E}">
        <p14:creationId xmlns:p14="http://schemas.microsoft.com/office/powerpoint/2010/main" val="34854626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err="1"/>
              <a:t>Investigator’s</a:t>
            </a:r>
            <a:r>
              <a:rPr lang="nb-NO" dirty="0"/>
              <a:t> </a:t>
            </a:r>
            <a:r>
              <a:rPr lang="nb-NO" dirty="0" err="1"/>
              <a:t>Brochure</a:t>
            </a:r>
            <a:r>
              <a:rPr lang="nb-NO" dirty="0"/>
              <a:t> (IB)</a:t>
            </a:r>
          </a:p>
        </p:txBody>
      </p:sp>
      <p:sp>
        <p:nvSpPr>
          <p:cNvPr id="3" name="Content Placeholder 2"/>
          <p:cNvSpPr>
            <a:spLocks noGrp="1"/>
          </p:cNvSpPr>
          <p:nvPr>
            <p:ph idx="1"/>
          </p:nvPr>
        </p:nvSpPr>
        <p:spPr/>
        <p:txBody>
          <a:bodyPr/>
          <a:lstStyle/>
          <a:p>
            <a:r>
              <a:rPr lang="nb-NO" dirty="0"/>
              <a:t>A </a:t>
            </a:r>
            <a:r>
              <a:rPr lang="en-US" dirty="0"/>
              <a:t>compilation of the clinical and nonclinical data on the investigational product(s) that are relevant to the study of the product(s) in human subjects.</a:t>
            </a:r>
          </a:p>
          <a:p>
            <a:endParaRPr lang="en-US" dirty="0"/>
          </a:p>
          <a:p>
            <a:r>
              <a:rPr lang="en-US" dirty="0"/>
              <a:t>Purpose: information to facilitate study staff’s understanding of the rationale for, and their compliance with, many key features of the protocol, such as the dose, dose frequency/interval, methods of administration and safety monitoring procedures.</a:t>
            </a:r>
          </a:p>
          <a:p>
            <a:endParaRPr lang="en-US" dirty="0"/>
          </a:p>
          <a:p>
            <a:r>
              <a:rPr lang="en-US" dirty="0"/>
              <a:t>Must be reviewed annually and revised as necessary</a:t>
            </a:r>
            <a:endParaRPr lang="nb-NO" dirty="0"/>
          </a:p>
          <a:p>
            <a:endParaRPr lang="nb-NO" dirty="0"/>
          </a:p>
        </p:txBody>
      </p:sp>
    </p:spTree>
    <p:extLst>
      <p:ext uri="{BB962C8B-B14F-4D97-AF65-F5344CB8AC3E}">
        <p14:creationId xmlns:p14="http://schemas.microsoft.com/office/powerpoint/2010/main" val="3152371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a:t>The </a:t>
            </a:r>
            <a:r>
              <a:rPr lang="nb-NO" dirty="0" err="1"/>
              <a:t>birth</a:t>
            </a:r>
            <a:r>
              <a:rPr lang="nb-NO" dirty="0"/>
              <a:t> </a:t>
            </a:r>
            <a:r>
              <a:rPr lang="nb-NO" dirty="0" err="1"/>
              <a:t>of</a:t>
            </a:r>
            <a:r>
              <a:rPr lang="nb-NO" dirty="0"/>
              <a:t> </a:t>
            </a:r>
            <a:r>
              <a:rPr lang="nb-NO" dirty="0" err="1"/>
              <a:t>modern</a:t>
            </a:r>
            <a:r>
              <a:rPr lang="nb-NO" dirty="0"/>
              <a:t> Pharmacovigilance</a:t>
            </a:r>
          </a:p>
        </p:txBody>
      </p:sp>
      <p:sp>
        <p:nvSpPr>
          <p:cNvPr id="3" name="Content Placeholder 2"/>
          <p:cNvSpPr>
            <a:spLocks noGrp="1"/>
          </p:cNvSpPr>
          <p:nvPr>
            <p:ph idx="1"/>
          </p:nvPr>
        </p:nvSpPr>
        <p:spPr/>
        <p:txBody>
          <a:bodyPr/>
          <a:lstStyle/>
          <a:p>
            <a:r>
              <a:rPr lang="nb-NO" dirty="0" err="1"/>
              <a:t>Thalidomide-caused</a:t>
            </a:r>
            <a:r>
              <a:rPr lang="nb-NO" dirty="0"/>
              <a:t> </a:t>
            </a:r>
            <a:r>
              <a:rPr lang="nb-NO" dirty="0" err="1"/>
              <a:t>birth</a:t>
            </a:r>
            <a:r>
              <a:rPr lang="nb-NO" dirty="0"/>
              <a:t> </a:t>
            </a:r>
            <a:r>
              <a:rPr lang="nb-NO" dirty="0" err="1"/>
              <a:t>defects</a:t>
            </a:r>
            <a:r>
              <a:rPr lang="nb-NO" dirty="0"/>
              <a:t> </a:t>
            </a:r>
            <a:r>
              <a:rPr lang="nb-NO" dirty="0" err="1"/>
              <a:t>revealed</a:t>
            </a:r>
            <a:r>
              <a:rPr lang="nb-NO" dirty="0"/>
              <a:t> </a:t>
            </a:r>
            <a:r>
              <a:rPr lang="nb-NO" dirty="0" err="1"/>
              <a:t>the</a:t>
            </a:r>
            <a:r>
              <a:rPr lang="nb-NO" dirty="0"/>
              <a:t> gaps in </a:t>
            </a:r>
            <a:r>
              <a:rPr lang="nb-NO" dirty="0" err="1"/>
              <a:t>the</a:t>
            </a:r>
            <a:r>
              <a:rPr lang="nb-NO" dirty="0"/>
              <a:t> </a:t>
            </a:r>
            <a:r>
              <a:rPr lang="nb-NO" dirty="0" err="1"/>
              <a:t>drug</a:t>
            </a:r>
            <a:r>
              <a:rPr lang="nb-NO" dirty="0"/>
              <a:t> </a:t>
            </a:r>
            <a:r>
              <a:rPr lang="nb-NO" dirty="0" err="1"/>
              <a:t>approval</a:t>
            </a:r>
            <a:r>
              <a:rPr lang="nb-NO" dirty="0"/>
              <a:t> systems in </a:t>
            </a:r>
            <a:r>
              <a:rPr lang="nb-NO" dirty="0" err="1"/>
              <a:t>place</a:t>
            </a:r>
            <a:r>
              <a:rPr lang="nb-NO" dirty="0"/>
              <a:t>.</a:t>
            </a:r>
          </a:p>
          <a:p>
            <a:r>
              <a:rPr lang="nb-NO" dirty="0"/>
              <a:t>The </a:t>
            </a:r>
            <a:r>
              <a:rPr lang="nb-NO" dirty="0" err="1"/>
              <a:t>tragedy</a:t>
            </a:r>
            <a:r>
              <a:rPr lang="nb-NO" dirty="0"/>
              <a:t> </a:t>
            </a:r>
            <a:r>
              <a:rPr lang="nb-NO" dirty="0" err="1"/>
              <a:t>caused</a:t>
            </a:r>
            <a:r>
              <a:rPr lang="nb-NO" dirty="0"/>
              <a:t> </a:t>
            </a:r>
            <a:r>
              <a:rPr lang="nb-NO" dirty="0" err="1"/>
              <a:t>the</a:t>
            </a:r>
            <a:r>
              <a:rPr lang="nb-NO" dirty="0"/>
              <a:t> </a:t>
            </a:r>
            <a:r>
              <a:rPr lang="nb-NO" dirty="0" err="1"/>
              <a:t>approval</a:t>
            </a:r>
            <a:r>
              <a:rPr lang="nb-NO" dirty="0"/>
              <a:t> </a:t>
            </a:r>
            <a:r>
              <a:rPr lang="nb-NO" dirty="0" err="1"/>
              <a:t>of</a:t>
            </a:r>
            <a:r>
              <a:rPr lang="nb-NO" dirty="0"/>
              <a:t> </a:t>
            </a:r>
            <a:r>
              <a:rPr lang="nb-NO" dirty="0" err="1"/>
              <a:t>new</a:t>
            </a:r>
            <a:r>
              <a:rPr lang="nb-NO" dirty="0"/>
              <a:t> </a:t>
            </a:r>
            <a:r>
              <a:rPr lang="nb-NO" dirty="0" err="1"/>
              <a:t>regulations</a:t>
            </a:r>
            <a:r>
              <a:rPr lang="nb-NO" dirty="0"/>
              <a:t> to </a:t>
            </a:r>
            <a:r>
              <a:rPr lang="nb-NO" dirty="0" err="1"/>
              <a:t>ensure</a:t>
            </a:r>
            <a:r>
              <a:rPr lang="nb-NO" dirty="0"/>
              <a:t> </a:t>
            </a:r>
            <a:r>
              <a:rPr lang="nb-NO" dirty="0" err="1"/>
              <a:t>that</a:t>
            </a:r>
            <a:endParaRPr lang="nb-NO" dirty="0"/>
          </a:p>
          <a:p>
            <a:pPr lvl="1"/>
            <a:r>
              <a:rPr lang="nb-NO" dirty="0" err="1"/>
              <a:t>medicinal</a:t>
            </a:r>
            <a:r>
              <a:rPr lang="nb-NO" dirty="0"/>
              <a:t> </a:t>
            </a:r>
            <a:r>
              <a:rPr lang="nb-NO" dirty="0" err="1"/>
              <a:t>products</a:t>
            </a:r>
            <a:r>
              <a:rPr lang="nb-NO" dirty="0"/>
              <a:t> </a:t>
            </a:r>
            <a:r>
              <a:rPr lang="nb-NO" dirty="0" err="1"/>
              <a:t>were</a:t>
            </a:r>
            <a:r>
              <a:rPr lang="nb-NO" dirty="0"/>
              <a:t> </a:t>
            </a:r>
            <a:r>
              <a:rPr lang="nb-NO" dirty="0" err="1"/>
              <a:t>tested</a:t>
            </a:r>
            <a:r>
              <a:rPr lang="nb-NO" dirty="0"/>
              <a:t> in </a:t>
            </a:r>
            <a:r>
              <a:rPr lang="nb-NO" dirty="0" err="1"/>
              <a:t>animals</a:t>
            </a:r>
            <a:r>
              <a:rPr lang="nb-NO" dirty="0"/>
              <a:t> </a:t>
            </a:r>
            <a:r>
              <a:rPr lang="nb-NO" dirty="0" err="1"/>
              <a:t>before</a:t>
            </a:r>
            <a:r>
              <a:rPr lang="nb-NO" dirty="0"/>
              <a:t> </a:t>
            </a:r>
            <a:r>
              <a:rPr lang="nb-NO" dirty="0" err="1"/>
              <a:t>their</a:t>
            </a:r>
            <a:r>
              <a:rPr lang="nb-NO" dirty="0"/>
              <a:t> </a:t>
            </a:r>
            <a:r>
              <a:rPr lang="nb-NO" dirty="0" err="1"/>
              <a:t>use</a:t>
            </a:r>
            <a:r>
              <a:rPr lang="nb-NO" dirty="0"/>
              <a:t> in </a:t>
            </a:r>
            <a:r>
              <a:rPr lang="nb-NO" dirty="0" err="1"/>
              <a:t>humans</a:t>
            </a:r>
            <a:r>
              <a:rPr lang="nb-NO" dirty="0"/>
              <a:t> </a:t>
            </a:r>
          </a:p>
          <a:p>
            <a:pPr lvl="1"/>
            <a:r>
              <a:rPr lang="nb-NO" dirty="0" err="1"/>
              <a:t>companies</a:t>
            </a:r>
            <a:r>
              <a:rPr lang="nb-NO" dirty="0"/>
              <a:t> </a:t>
            </a:r>
            <a:r>
              <a:rPr lang="nb-NO" dirty="0" err="1"/>
              <a:t>had</a:t>
            </a:r>
            <a:r>
              <a:rPr lang="nb-NO" dirty="0"/>
              <a:t> systems in </a:t>
            </a:r>
            <a:r>
              <a:rPr lang="nb-NO" dirty="0" err="1"/>
              <a:t>place</a:t>
            </a:r>
            <a:r>
              <a:rPr lang="nb-NO" dirty="0"/>
              <a:t> to </a:t>
            </a:r>
            <a:r>
              <a:rPr lang="nb-NO" dirty="0" err="1"/>
              <a:t>detect</a:t>
            </a:r>
            <a:r>
              <a:rPr lang="nb-NO" dirty="0"/>
              <a:t> </a:t>
            </a:r>
            <a:r>
              <a:rPr lang="nb-NO" dirty="0" err="1"/>
              <a:t>toxicities</a:t>
            </a:r>
            <a:r>
              <a:rPr lang="nb-NO" dirty="0"/>
              <a:t> and </a:t>
            </a:r>
            <a:r>
              <a:rPr lang="nb-NO" dirty="0" err="1"/>
              <a:t>act</a:t>
            </a:r>
            <a:r>
              <a:rPr lang="nb-NO" dirty="0"/>
              <a:t> </a:t>
            </a:r>
            <a:r>
              <a:rPr lang="nb-NO" dirty="0" err="1"/>
              <a:t>promptly</a:t>
            </a:r>
            <a:endParaRPr lang="nb-NO" dirty="0"/>
          </a:p>
          <a:p>
            <a:r>
              <a:rPr lang="nb-NO" dirty="0" err="1"/>
              <a:t>Thalidomide</a:t>
            </a:r>
            <a:r>
              <a:rPr lang="nb-NO" dirty="0"/>
              <a:t> is still </a:t>
            </a:r>
            <a:r>
              <a:rPr lang="nb-NO" dirty="0" err="1"/>
              <a:t>marketed</a:t>
            </a:r>
            <a:r>
              <a:rPr lang="nb-NO" dirty="0"/>
              <a:t>, </a:t>
            </a:r>
            <a:r>
              <a:rPr lang="nb-NO" dirty="0" err="1"/>
              <a:t>but</a:t>
            </a:r>
            <a:r>
              <a:rPr lang="nb-NO" dirty="0"/>
              <a:t> </a:t>
            </a:r>
            <a:r>
              <a:rPr lang="nb-NO" dirty="0" err="1"/>
              <a:t>with</a:t>
            </a:r>
            <a:r>
              <a:rPr lang="nb-NO" dirty="0"/>
              <a:t> a </a:t>
            </a:r>
            <a:r>
              <a:rPr lang="nb-NO" dirty="0" err="1"/>
              <a:t>strict</a:t>
            </a:r>
            <a:r>
              <a:rPr lang="nb-NO" dirty="0"/>
              <a:t> Risk Management Plan.</a:t>
            </a:r>
          </a:p>
          <a:p>
            <a:endParaRPr lang="nb-NO" dirty="0"/>
          </a:p>
        </p:txBody>
      </p:sp>
    </p:spTree>
    <p:extLst>
      <p:ext uri="{BB962C8B-B14F-4D97-AF65-F5344CB8AC3E}">
        <p14:creationId xmlns:p14="http://schemas.microsoft.com/office/powerpoint/2010/main" val="1954848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nb-NO" sz="4400" dirty="0" smtClean="0"/>
          </a:p>
          <a:p>
            <a:pPr marL="0" indent="0">
              <a:buNone/>
            </a:pPr>
            <a:r>
              <a:rPr lang="nb-NO" sz="4400" dirty="0" err="1" smtClean="0"/>
              <a:t>Good</a:t>
            </a:r>
            <a:r>
              <a:rPr lang="nb-NO" sz="4400" dirty="0" smtClean="0"/>
              <a:t> </a:t>
            </a:r>
            <a:r>
              <a:rPr lang="nb-NO" sz="4400" dirty="0" err="1"/>
              <a:t>luck</a:t>
            </a:r>
            <a:r>
              <a:rPr lang="nb-NO" sz="4400" dirty="0"/>
              <a:t> </a:t>
            </a:r>
            <a:r>
              <a:rPr lang="en-US" sz="4400" dirty="0"/>
              <a:t>with the safety reporting </a:t>
            </a:r>
            <a:endParaRPr lang="en-US" sz="4400" dirty="0" smtClean="0"/>
          </a:p>
          <a:p>
            <a:pPr marL="0" indent="0">
              <a:buNone/>
            </a:pPr>
            <a:r>
              <a:rPr lang="en-US" sz="4400" dirty="0" smtClean="0"/>
              <a:t>in </a:t>
            </a:r>
            <a:r>
              <a:rPr lang="en-US" sz="4400" dirty="0"/>
              <a:t>your study!</a:t>
            </a:r>
            <a:endParaRPr lang="nb-NO" sz="4400" dirty="0"/>
          </a:p>
          <a:p>
            <a:endParaRPr lang="nb-NO" sz="4400" dirty="0"/>
          </a:p>
        </p:txBody>
      </p:sp>
    </p:spTree>
    <p:extLst>
      <p:ext uri="{BB962C8B-B14F-4D97-AF65-F5344CB8AC3E}">
        <p14:creationId xmlns:p14="http://schemas.microsoft.com/office/powerpoint/2010/main" val="1591221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Positive balance</a:t>
            </a:r>
            <a:endParaRPr lang="nb-NO" dirty="0"/>
          </a:p>
        </p:txBody>
      </p:sp>
      <p:sp>
        <p:nvSpPr>
          <p:cNvPr id="3" name="Content Placeholder 2"/>
          <p:cNvSpPr>
            <a:spLocks noGrp="1"/>
          </p:cNvSpPr>
          <p:nvPr>
            <p:ph idx="1"/>
          </p:nvPr>
        </p:nvSpPr>
        <p:spPr/>
        <p:txBody>
          <a:bodyPr/>
          <a:lstStyle/>
          <a:p>
            <a:r>
              <a:rPr lang="en-GB" dirty="0"/>
              <a:t>No medication is free of toxicities</a:t>
            </a:r>
          </a:p>
          <a:p>
            <a:endParaRPr lang="en-GB" dirty="0"/>
          </a:p>
          <a:p>
            <a:r>
              <a:rPr lang="en-GB" dirty="0"/>
              <a:t>Benefit of use must be greater than risks</a:t>
            </a:r>
          </a:p>
          <a:p>
            <a:endParaRPr lang="en-GB" dirty="0"/>
          </a:p>
          <a:p>
            <a:r>
              <a:rPr lang="en-GB" b="1" dirty="0"/>
              <a:t>Better knowledge = better decisions</a:t>
            </a:r>
          </a:p>
          <a:p>
            <a:endParaRPr lang="en-GB" dirty="0"/>
          </a:p>
          <a:p>
            <a:endParaRPr lang="nb-NO" dirty="0"/>
          </a:p>
        </p:txBody>
      </p:sp>
      <p:pic>
        <p:nvPicPr>
          <p:cNvPr id="4" name="Picture 2" descr="C:\Users\blajac\AppData\Local\Microsoft\Windows\Temporary Internet Files\Content.IE5\ED94VDD9\MP90034169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6644" y="442546"/>
            <a:ext cx="32004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0299187"/>
      </p:ext>
    </p:extLst>
  </p:cSld>
  <p:clrMapOvr>
    <a:masterClrMapping/>
  </p:clrMapOvr>
</p:sld>
</file>

<file path=ppt/theme/theme1.xml><?xml version="1.0" encoding="utf-8"?>
<a:theme xmlns:a="http://schemas.openxmlformats.org/drawingml/2006/main" name="Office-tema">
  <a:themeElements>
    <a:clrScheme name="Egendefinert 3">
      <a:dk1>
        <a:srgbClr val="000000"/>
      </a:dk1>
      <a:lt1>
        <a:srgbClr val="FFFFFF"/>
      </a:lt1>
      <a:dk2>
        <a:srgbClr val="3B7181"/>
      </a:dk2>
      <a:lt2>
        <a:srgbClr val="E7E6E6"/>
      </a:lt2>
      <a:accent1>
        <a:srgbClr val="3B7181"/>
      </a:accent1>
      <a:accent2>
        <a:srgbClr val="5CA7AF"/>
      </a:accent2>
      <a:accent3>
        <a:srgbClr val="F18F0F"/>
      </a:accent3>
      <a:accent4>
        <a:srgbClr val="EA6968"/>
      </a:accent4>
      <a:accent5>
        <a:srgbClr val="263741"/>
      </a:accent5>
      <a:accent6>
        <a:srgbClr val="70AD47"/>
      </a:accent6>
      <a:hlink>
        <a:srgbClr val="3A7080"/>
      </a:hlink>
      <a:folHlink>
        <a:srgbClr val="3A7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CRIN_powerpoint-mal" id="{CC852452-18D4-534E-AE21-85EBB9A92739}" vid="{FCF32B44-7113-5943-82B4-EFB1A671B602}"/>
    </a:ext>
  </a:extLst>
</a:theme>
</file>

<file path=docProps/app.xml><?xml version="1.0" encoding="utf-8"?>
<Properties xmlns="http://schemas.openxmlformats.org/officeDocument/2006/extended-properties" xmlns:vt="http://schemas.openxmlformats.org/officeDocument/2006/docPropsVTypes">
  <Template>NorCRIN_powerpoint-mal</Template>
  <TotalTime>188</TotalTime>
  <Words>3710</Words>
  <Application>Microsoft Office PowerPoint</Application>
  <PresentationFormat>Widescreen</PresentationFormat>
  <Paragraphs>543</Paragraphs>
  <Slides>80</Slides>
  <Notes>0</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80</vt:i4>
      </vt:variant>
    </vt:vector>
  </HeadingPairs>
  <TitlesOfParts>
    <vt:vector size="87" baseType="lpstr">
      <vt:lpstr>Arial</vt:lpstr>
      <vt:lpstr>Times New Roman</vt:lpstr>
      <vt:lpstr>Trebuchet MS</vt:lpstr>
      <vt:lpstr>Verdana</vt:lpstr>
      <vt:lpstr>Wingdings</vt:lpstr>
      <vt:lpstr>Wingdings 3</vt:lpstr>
      <vt:lpstr>Office-tema</vt:lpstr>
      <vt:lpstr>Pharmacovigilance  in Clinical Trials</vt:lpstr>
      <vt:lpstr>In this training course you will learn</vt:lpstr>
      <vt:lpstr>PowerPoint-presentasjon</vt:lpstr>
      <vt:lpstr>Pharmacovigilance - Introduction</vt:lpstr>
      <vt:lpstr>Pharmacovigilance – WHY?</vt:lpstr>
      <vt:lpstr>Thalidomide case</vt:lpstr>
      <vt:lpstr>PowerPoint-presentasjon</vt:lpstr>
      <vt:lpstr>The birth of modern Pharmacovigilance</vt:lpstr>
      <vt:lpstr>Positive balance</vt:lpstr>
      <vt:lpstr>What is Pharmacovigilance*?</vt:lpstr>
      <vt:lpstr>Pharmacovigilance includes:</vt:lpstr>
      <vt:lpstr>Steps of Pharmacovigilance</vt:lpstr>
      <vt:lpstr>Definitions</vt:lpstr>
      <vt:lpstr>Adverse Event (AE)</vt:lpstr>
      <vt:lpstr>Adverse Drug Reaction*?</vt:lpstr>
      <vt:lpstr>AE vs ADR</vt:lpstr>
      <vt:lpstr>“Temporal correlation does not imply causation”</vt:lpstr>
      <vt:lpstr>SERIOUS Adverse Event</vt:lpstr>
      <vt:lpstr>AE vs SAE</vt:lpstr>
      <vt:lpstr>Serious Adverse Drug Reaction (SADR)</vt:lpstr>
      <vt:lpstr>Reference Safety Information (RSI)</vt:lpstr>
      <vt:lpstr>SUSAR: Suspected Unexpected Serious Adverse Reaction</vt:lpstr>
      <vt:lpstr>Assessments</vt:lpstr>
      <vt:lpstr>Legal framework in the EU/Norway</vt:lpstr>
      <vt:lpstr>PowerPoint-presentasjon</vt:lpstr>
      <vt:lpstr>Responsibilities</vt:lpstr>
      <vt:lpstr>Responsibilities</vt:lpstr>
      <vt:lpstr>Investigator</vt:lpstr>
      <vt:lpstr>What must be reported?</vt:lpstr>
      <vt:lpstr>What must be reported?</vt:lpstr>
      <vt:lpstr>Severity assessment</vt:lpstr>
      <vt:lpstr>NCI’s CTCAE</vt:lpstr>
      <vt:lpstr>NCI’s CTCAE</vt:lpstr>
      <vt:lpstr>Note difference between severe and serious</vt:lpstr>
      <vt:lpstr>Reporting Time Frames</vt:lpstr>
      <vt:lpstr>Documentation </vt:lpstr>
      <vt:lpstr>Assessments</vt:lpstr>
      <vt:lpstr>Assessments – reporting</vt:lpstr>
      <vt:lpstr>Further AE reporting details</vt:lpstr>
      <vt:lpstr>PowerPoint-presentasjon</vt:lpstr>
      <vt:lpstr>Sponsor</vt:lpstr>
      <vt:lpstr>Planning phase</vt:lpstr>
      <vt:lpstr>Clinical Trial Protocol</vt:lpstr>
      <vt:lpstr>Clinical Trial Protocol – GCP requirements</vt:lpstr>
      <vt:lpstr>Clinical Trial Protocol</vt:lpstr>
      <vt:lpstr>Risk Assessment</vt:lpstr>
      <vt:lpstr>Risks related to safety reporting</vt:lpstr>
      <vt:lpstr>Examples  (study specific risk assessments required)</vt:lpstr>
      <vt:lpstr>Data Monitoring Committee (DMC)</vt:lpstr>
      <vt:lpstr>DMC Charter</vt:lpstr>
      <vt:lpstr>DMC</vt:lpstr>
      <vt:lpstr>Need a DMC?</vt:lpstr>
      <vt:lpstr>Need a Medical Monitor?</vt:lpstr>
      <vt:lpstr>Responsibilities of a Medical Monitor</vt:lpstr>
      <vt:lpstr>Safety reports during the study</vt:lpstr>
      <vt:lpstr>SAE processing</vt:lpstr>
      <vt:lpstr>Causality Assessment</vt:lpstr>
      <vt:lpstr>Reasonable possibility</vt:lpstr>
      <vt:lpstr>Causality assessment</vt:lpstr>
      <vt:lpstr>Assessments</vt:lpstr>
      <vt:lpstr>SUSAR: Suspected Unexpected Serious Adverse Reaction</vt:lpstr>
      <vt:lpstr>SUSAR Reporting</vt:lpstr>
      <vt:lpstr>Reporting Time Frames</vt:lpstr>
      <vt:lpstr>Reporting Time Frames*</vt:lpstr>
      <vt:lpstr>Reporting Time Frames</vt:lpstr>
      <vt:lpstr>Blinded Data - Investigators</vt:lpstr>
      <vt:lpstr>Need to unblind?</vt:lpstr>
      <vt:lpstr>Which SUSARs should be reported?</vt:lpstr>
      <vt:lpstr>Blinded studies: Reporting to CA, ethics committees (ECs) and investigators</vt:lpstr>
      <vt:lpstr>Eudravigilance (EV)</vt:lpstr>
      <vt:lpstr>Eudravigilance </vt:lpstr>
      <vt:lpstr>Eudravigilance</vt:lpstr>
      <vt:lpstr>Eudravigilance</vt:lpstr>
      <vt:lpstr>Urgent Safety Measures</vt:lpstr>
      <vt:lpstr>Development Safety Update Report (DSUR)</vt:lpstr>
      <vt:lpstr>DSUR</vt:lpstr>
      <vt:lpstr>DSUR submission</vt:lpstr>
      <vt:lpstr>Alternative Annual Safety Report (Norway, only)</vt:lpstr>
      <vt:lpstr>Investigator’s Brochure (IB)</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Hilde Kloster Smerud</dc:creator>
  <cp:lastModifiedBy>Kvamme, Anne Mathilde Henden</cp:lastModifiedBy>
  <cp:revision>30</cp:revision>
  <dcterms:created xsi:type="dcterms:W3CDTF">2021-01-21T22:49:34Z</dcterms:created>
  <dcterms:modified xsi:type="dcterms:W3CDTF">2022-02-02T08:39:11Z</dcterms:modified>
</cp:coreProperties>
</file>