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183_5E854B01.xml" ContentType="application/vnd.ms-powerpoint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55"/>
  </p:notesMasterIdLst>
  <p:sldIdLst>
    <p:sldId id="366" r:id="rId6"/>
    <p:sldId id="373" r:id="rId7"/>
    <p:sldId id="374" r:id="rId8"/>
    <p:sldId id="381" r:id="rId9"/>
    <p:sldId id="435" r:id="rId10"/>
    <p:sldId id="436" r:id="rId11"/>
    <p:sldId id="375" r:id="rId12"/>
    <p:sldId id="428" r:id="rId13"/>
    <p:sldId id="427" r:id="rId14"/>
    <p:sldId id="337" r:id="rId15"/>
    <p:sldId id="376" r:id="rId16"/>
    <p:sldId id="259" r:id="rId17"/>
    <p:sldId id="377" r:id="rId18"/>
    <p:sldId id="416" r:id="rId19"/>
    <p:sldId id="403" r:id="rId20"/>
    <p:sldId id="396" r:id="rId21"/>
    <p:sldId id="397" r:id="rId22"/>
    <p:sldId id="424" r:id="rId23"/>
    <p:sldId id="405" r:id="rId24"/>
    <p:sldId id="390" r:id="rId25"/>
    <p:sldId id="417" r:id="rId26"/>
    <p:sldId id="401" r:id="rId27"/>
    <p:sldId id="402" r:id="rId28"/>
    <p:sldId id="429" r:id="rId29"/>
    <p:sldId id="430" r:id="rId30"/>
    <p:sldId id="431" r:id="rId31"/>
    <p:sldId id="426" r:id="rId32"/>
    <p:sldId id="432" r:id="rId33"/>
    <p:sldId id="433" r:id="rId34"/>
    <p:sldId id="382" r:id="rId35"/>
    <p:sldId id="415" r:id="rId36"/>
    <p:sldId id="400" r:id="rId37"/>
    <p:sldId id="383" r:id="rId38"/>
    <p:sldId id="385" r:id="rId39"/>
    <p:sldId id="398" r:id="rId40"/>
    <p:sldId id="386" r:id="rId41"/>
    <p:sldId id="387" r:id="rId42"/>
    <p:sldId id="389" r:id="rId43"/>
    <p:sldId id="388" r:id="rId44"/>
    <p:sldId id="393" r:id="rId45"/>
    <p:sldId id="438" r:id="rId46"/>
    <p:sldId id="391" r:id="rId47"/>
    <p:sldId id="439" r:id="rId48"/>
    <p:sldId id="420" r:id="rId49"/>
    <p:sldId id="425" r:id="rId50"/>
    <p:sldId id="399" r:id="rId51"/>
    <p:sldId id="395" r:id="rId52"/>
    <p:sldId id="408" r:id="rId53"/>
    <p:sldId id="41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35CB3A-1936-9B38-1666-BF1E51105B2C}" name="Nepstad, Kaia" initials="KN" userId="S::kainep@ihelse.net::d7aea937-02ec-45b2-9781-1238baadf2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4AC"/>
    <a:srgbClr val="CEECD1"/>
    <a:srgbClr val="6FA287"/>
    <a:srgbClr val="BFCED6"/>
    <a:srgbClr val="FF671F"/>
    <a:srgbClr val="FFC845"/>
    <a:srgbClr val="6CACE4"/>
    <a:srgbClr val="ADDFB3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631" autoAdjust="0"/>
  </p:normalViewPr>
  <p:slideViewPr>
    <p:cSldViewPr snapToGrid="0">
      <p:cViewPr varScale="1">
        <p:scale>
          <a:sx n="112" d="100"/>
          <a:sy n="112" d="100"/>
        </p:scale>
        <p:origin x="21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8/10/relationships/authors" Target="authors.xml"/></Relationships>
</file>

<file path=ppt/comments/modernComment_183_5E854B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6B6D02-CD91-445A-99E4-EE6815FF96C0}" authorId="{1335CB3A-1936-9B38-1666-BF1E51105B2C}" created="2025-04-25T12:27:10.309">
    <pc:sldMkLst xmlns:pc="http://schemas.microsoft.com/office/powerpoint/2013/main/command">
      <pc:docMk/>
      <pc:sldMk cId="1585793793" sldId="387"/>
    </pc:sldMkLst>
    <p188:txBody>
      <a:bodyPr/>
      <a:lstStyle/>
      <a:p>
        <a:r>
          <a:rPr lang="nb-NO"/>
          <a:t>Ta ut, dette er veldig selvforklarende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hyperlink" Target="http://helse-vest.no/forsking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forskningsmidler@helse-vest.no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png"/><Relationship Id="rId5" Type="http://schemas.openxmlformats.org/officeDocument/2006/relationships/hyperlink" Target="http://helse-vest.no/forsking" TargetMode="External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forskningsmidler@helse-vest.n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90EDE-FC19-45F0-A235-EF8648B925E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10ABA2-BC4E-450D-8848-BCEEE4C621E1}">
      <dgm:prSet/>
      <dgm:spPr/>
      <dgm:t>
        <a:bodyPr/>
        <a:lstStyle/>
        <a:p>
          <a:r>
            <a:rPr lang="nb-NO"/>
            <a:t>Ansatt i søkerinstitusjon, minimum 20 % stilling</a:t>
          </a:r>
          <a:endParaRPr lang="en-US"/>
        </a:p>
      </dgm:t>
    </dgm:pt>
    <dgm:pt modelId="{E3EA4EBC-8182-4D06-A4FC-2224AE4A0F14}" type="parTrans" cxnId="{EDFD3D23-FA54-4B58-B79B-3C1173741096}">
      <dgm:prSet/>
      <dgm:spPr/>
      <dgm:t>
        <a:bodyPr/>
        <a:lstStyle/>
        <a:p>
          <a:endParaRPr lang="en-US"/>
        </a:p>
      </dgm:t>
    </dgm:pt>
    <dgm:pt modelId="{E71663E4-D98D-42F2-83DB-321DC464987D}" type="sibTrans" cxnId="{EDFD3D23-FA54-4B58-B79B-3C1173741096}">
      <dgm:prSet/>
      <dgm:spPr/>
      <dgm:t>
        <a:bodyPr/>
        <a:lstStyle/>
        <a:p>
          <a:endParaRPr lang="en-US"/>
        </a:p>
      </dgm:t>
    </dgm:pt>
    <dgm:pt modelId="{AE423302-CD0C-4E34-B7C9-3143849D90C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Helse Bergen, Helse Fonna, Helse Førde, Helse Stavanger, Sjukehusapoteka Vest, Helse Vest IKT, Private, ideelle institusjoner </a:t>
          </a:r>
          <a:endParaRPr lang="en-US"/>
        </a:p>
      </dgm:t>
    </dgm:pt>
    <dgm:pt modelId="{5D74E622-DE09-43D7-887D-DE98D164B775}" type="parTrans" cxnId="{9EB7AEA6-2E0E-4088-86F2-036869B9D248}">
      <dgm:prSet/>
      <dgm:spPr/>
      <dgm:t>
        <a:bodyPr/>
        <a:lstStyle/>
        <a:p>
          <a:endParaRPr lang="en-US"/>
        </a:p>
      </dgm:t>
    </dgm:pt>
    <dgm:pt modelId="{A2DA5124-EB80-40DF-A7A1-C84D10D4A643}" type="sibTrans" cxnId="{9EB7AEA6-2E0E-4088-86F2-036869B9D248}">
      <dgm:prSet/>
      <dgm:spPr/>
      <dgm:t>
        <a:bodyPr/>
        <a:lstStyle/>
        <a:p>
          <a:endParaRPr lang="en-US"/>
        </a:p>
      </dgm:t>
    </dgm:pt>
    <dgm:pt modelId="{CDFFAE57-8D5A-4F9D-B71E-3EF67A3EDA00}">
      <dgm:prSet custT="1"/>
      <dgm:spPr/>
      <dgm:t>
        <a:bodyPr/>
        <a:lstStyle/>
        <a:p>
          <a:r>
            <a:rPr lang="nb-NO" sz="3000" b="0" i="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Det må komme fram i CV vedlagt søknaden </a:t>
          </a:r>
          <a:r>
            <a:rPr lang="nb-NO" sz="3000" b="0" i="0" kern="1200" baseline="0" dirty="0"/>
            <a:t>at kravet er oppfylt</a:t>
          </a:r>
          <a:endParaRPr lang="en-US" sz="3000" kern="1200" dirty="0"/>
        </a:p>
      </dgm:t>
    </dgm:pt>
    <dgm:pt modelId="{673E3C57-EBC6-4767-A145-E5CD60E626BD}" type="parTrans" cxnId="{6015CAAC-E802-4219-B62D-27D78F5682EB}">
      <dgm:prSet/>
      <dgm:spPr/>
      <dgm:t>
        <a:bodyPr/>
        <a:lstStyle/>
        <a:p>
          <a:endParaRPr lang="en-US"/>
        </a:p>
      </dgm:t>
    </dgm:pt>
    <dgm:pt modelId="{ED7A30F0-4ED3-44ED-A3BC-8186E6AC6B57}" type="sibTrans" cxnId="{6015CAAC-E802-4219-B62D-27D78F5682EB}">
      <dgm:prSet/>
      <dgm:spPr/>
      <dgm:t>
        <a:bodyPr/>
        <a:lstStyle/>
        <a:p>
          <a:endParaRPr lang="en-US"/>
        </a:p>
      </dgm:t>
    </dgm:pt>
    <dgm:pt modelId="{BDFE53AB-AAD8-4FEE-A810-F46D4DCCFC6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Søkers CV</a:t>
          </a:r>
          <a:endParaRPr lang="en-US"/>
        </a:p>
      </dgm:t>
    </dgm:pt>
    <dgm:pt modelId="{73E68803-0298-4D74-BC30-53FD0FDF87D8}" type="parTrans" cxnId="{5D40C868-A8F9-4786-AA79-16BC27B16A72}">
      <dgm:prSet/>
      <dgm:spPr/>
      <dgm:t>
        <a:bodyPr/>
        <a:lstStyle/>
        <a:p>
          <a:endParaRPr lang="en-US"/>
        </a:p>
      </dgm:t>
    </dgm:pt>
    <dgm:pt modelId="{0A1F277A-2B5B-4BBE-AB58-13414FF02E0E}" type="sibTrans" cxnId="{5D40C868-A8F9-4786-AA79-16BC27B16A72}">
      <dgm:prSet/>
      <dgm:spPr/>
      <dgm:t>
        <a:bodyPr/>
        <a:lstStyle/>
        <a:p>
          <a:endParaRPr lang="en-US"/>
        </a:p>
      </dgm:t>
    </dgm:pt>
    <dgm:pt modelId="{FE5CFE4E-101D-43BA-A00E-BBB23EB3E49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CV for hovedveileder og/eller prosjektleder (for søknader om doktorgradsstipend)</a:t>
          </a:r>
          <a:endParaRPr lang="en-US" dirty="0"/>
        </a:p>
      </dgm:t>
    </dgm:pt>
    <dgm:pt modelId="{105E62D9-F51C-4572-85D7-7EBFD3905617}" type="parTrans" cxnId="{6280998F-BE62-4B59-A46F-0A2C9318788D}">
      <dgm:prSet/>
      <dgm:spPr/>
      <dgm:t>
        <a:bodyPr/>
        <a:lstStyle/>
        <a:p>
          <a:endParaRPr lang="en-US"/>
        </a:p>
      </dgm:t>
    </dgm:pt>
    <dgm:pt modelId="{FAB1BEFD-C6EC-4482-B081-C8BC8562DEAB}" type="sibTrans" cxnId="{6280998F-BE62-4B59-A46F-0A2C9318788D}">
      <dgm:prSet/>
      <dgm:spPr/>
      <dgm:t>
        <a:bodyPr/>
        <a:lstStyle/>
        <a:p>
          <a:endParaRPr lang="en-US"/>
        </a:p>
      </dgm:t>
    </dgm:pt>
    <dgm:pt modelId="{839D7567-0245-4456-BB41-114CD8B81FFA}" type="pres">
      <dgm:prSet presAssocID="{B7F90EDE-FC19-45F0-A235-EF8648B925E1}" presName="Name0" presStyleCnt="0">
        <dgm:presLayoutVars>
          <dgm:dir/>
          <dgm:animLvl val="lvl"/>
          <dgm:resizeHandles val="exact"/>
        </dgm:presLayoutVars>
      </dgm:prSet>
      <dgm:spPr/>
    </dgm:pt>
    <dgm:pt modelId="{7365118D-02EB-46C8-893D-C4257AB66562}" type="pres">
      <dgm:prSet presAssocID="{AC10ABA2-BC4E-450D-8848-BCEEE4C621E1}" presName="linNode" presStyleCnt="0"/>
      <dgm:spPr/>
    </dgm:pt>
    <dgm:pt modelId="{F1D628CF-38AD-4397-A0BC-0179AA7EC9C4}" type="pres">
      <dgm:prSet presAssocID="{AC10ABA2-BC4E-450D-8848-BCEEE4C621E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7D67523-B952-4392-9B5F-5694BB96BDC9}" type="pres">
      <dgm:prSet presAssocID="{AC10ABA2-BC4E-450D-8848-BCEEE4C621E1}" presName="descendantText" presStyleLbl="alignAccFollowNode1" presStyleIdx="0" presStyleCnt="2">
        <dgm:presLayoutVars>
          <dgm:bulletEnabled val="1"/>
        </dgm:presLayoutVars>
      </dgm:prSet>
      <dgm:spPr/>
    </dgm:pt>
    <dgm:pt modelId="{1827722F-8287-494C-8522-BBD39971B4ED}" type="pres">
      <dgm:prSet presAssocID="{E71663E4-D98D-42F2-83DB-321DC464987D}" presName="sp" presStyleCnt="0"/>
      <dgm:spPr/>
    </dgm:pt>
    <dgm:pt modelId="{FB68ED65-3D86-4A90-893F-3450B9889027}" type="pres">
      <dgm:prSet presAssocID="{CDFFAE57-8D5A-4F9D-B71E-3EF67A3EDA00}" presName="linNode" presStyleCnt="0"/>
      <dgm:spPr/>
    </dgm:pt>
    <dgm:pt modelId="{53D3923D-60E3-443E-92E4-8A079F83CFD7}" type="pres">
      <dgm:prSet presAssocID="{CDFFAE57-8D5A-4F9D-B71E-3EF67A3EDA0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83F8972-685B-4B6B-9337-25B232B37D33}" type="pres">
      <dgm:prSet presAssocID="{CDFFAE57-8D5A-4F9D-B71E-3EF67A3EDA0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DFD3D23-FA54-4B58-B79B-3C1173741096}" srcId="{B7F90EDE-FC19-45F0-A235-EF8648B925E1}" destId="{AC10ABA2-BC4E-450D-8848-BCEEE4C621E1}" srcOrd="0" destOrd="0" parTransId="{E3EA4EBC-8182-4D06-A4FC-2224AE4A0F14}" sibTransId="{E71663E4-D98D-42F2-83DB-321DC464987D}"/>
    <dgm:cxn modelId="{5D40C868-A8F9-4786-AA79-16BC27B16A72}" srcId="{CDFFAE57-8D5A-4F9D-B71E-3EF67A3EDA00}" destId="{BDFE53AB-AAD8-4FEE-A810-F46D4DCCFC69}" srcOrd="0" destOrd="0" parTransId="{73E68803-0298-4D74-BC30-53FD0FDF87D8}" sibTransId="{0A1F277A-2B5B-4BBE-AB58-13414FF02E0E}"/>
    <dgm:cxn modelId="{63FEF16A-9AAA-4561-89AC-5AA532095A27}" type="presOf" srcId="{AE423302-CD0C-4E34-B7C9-3143849D90C7}" destId="{27D67523-B952-4392-9B5F-5694BB96BDC9}" srcOrd="0" destOrd="0" presId="urn:microsoft.com/office/officeart/2005/8/layout/vList5"/>
    <dgm:cxn modelId="{1AC01B79-0C39-4218-A73C-25BD44F088EA}" type="presOf" srcId="{CDFFAE57-8D5A-4F9D-B71E-3EF67A3EDA00}" destId="{53D3923D-60E3-443E-92E4-8A079F83CFD7}" srcOrd="0" destOrd="0" presId="urn:microsoft.com/office/officeart/2005/8/layout/vList5"/>
    <dgm:cxn modelId="{6280998F-BE62-4B59-A46F-0A2C9318788D}" srcId="{CDFFAE57-8D5A-4F9D-B71E-3EF67A3EDA00}" destId="{FE5CFE4E-101D-43BA-A00E-BBB23EB3E496}" srcOrd="1" destOrd="0" parTransId="{105E62D9-F51C-4572-85D7-7EBFD3905617}" sibTransId="{FAB1BEFD-C6EC-4482-B081-C8BC8562DEAB}"/>
    <dgm:cxn modelId="{6F9C589A-3322-427B-93D4-6EA6F2F6AB78}" type="presOf" srcId="{B7F90EDE-FC19-45F0-A235-EF8648B925E1}" destId="{839D7567-0245-4456-BB41-114CD8B81FFA}" srcOrd="0" destOrd="0" presId="urn:microsoft.com/office/officeart/2005/8/layout/vList5"/>
    <dgm:cxn modelId="{9EB7AEA6-2E0E-4088-86F2-036869B9D248}" srcId="{AC10ABA2-BC4E-450D-8848-BCEEE4C621E1}" destId="{AE423302-CD0C-4E34-B7C9-3143849D90C7}" srcOrd="0" destOrd="0" parTransId="{5D74E622-DE09-43D7-887D-DE98D164B775}" sibTransId="{A2DA5124-EB80-40DF-A7A1-C84D10D4A643}"/>
    <dgm:cxn modelId="{15C63EA9-9BB9-41A8-BCE1-5879073B5717}" type="presOf" srcId="{BDFE53AB-AAD8-4FEE-A810-F46D4DCCFC69}" destId="{683F8972-685B-4B6B-9337-25B232B37D33}" srcOrd="0" destOrd="0" presId="urn:microsoft.com/office/officeart/2005/8/layout/vList5"/>
    <dgm:cxn modelId="{6015CAAC-E802-4219-B62D-27D78F5682EB}" srcId="{B7F90EDE-FC19-45F0-A235-EF8648B925E1}" destId="{CDFFAE57-8D5A-4F9D-B71E-3EF67A3EDA00}" srcOrd="1" destOrd="0" parTransId="{673E3C57-EBC6-4767-A145-E5CD60E626BD}" sibTransId="{ED7A30F0-4ED3-44ED-A3BC-8186E6AC6B57}"/>
    <dgm:cxn modelId="{34BEDAAE-7B92-4940-A6A3-11E7A689AC13}" type="presOf" srcId="{FE5CFE4E-101D-43BA-A00E-BBB23EB3E496}" destId="{683F8972-685B-4B6B-9337-25B232B37D33}" srcOrd="0" destOrd="1" presId="urn:microsoft.com/office/officeart/2005/8/layout/vList5"/>
    <dgm:cxn modelId="{C0E6E4FA-DAEA-4C17-8B97-5CA99C44ACE2}" type="presOf" srcId="{AC10ABA2-BC4E-450D-8848-BCEEE4C621E1}" destId="{F1D628CF-38AD-4397-A0BC-0179AA7EC9C4}" srcOrd="0" destOrd="0" presId="urn:microsoft.com/office/officeart/2005/8/layout/vList5"/>
    <dgm:cxn modelId="{C32E87BA-7F3C-4F91-8E16-A3B65B29E39E}" type="presParOf" srcId="{839D7567-0245-4456-BB41-114CD8B81FFA}" destId="{7365118D-02EB-46C8-893D-C4257AB66562}" srcOrd="0" destOrd="0" presId="urn:microsoft.com/office/officeart/2005/8/layout/vList5"/>
    <dgm:cxn modelId="{50BEB8A3-7F99-4848-8515-ECA8E1D1F755}" type="presParOf" srcId="{7365118D-02EB-46C8-893D-C4257AB66562}" destId="{F1D628CF-38AD-4397-A0BC-0179AA7EC9C4}" srcOrd="0" destOrd="0" presId="urn:microsoft.com/office/officeart/2005/8/layout/vList5"/>
    <dgm:cxn modelId="{558598B8-2C58-4D03-907F-34A5124C677D}" type="presParOf" srcId="{7365118D-02EB-46C8-893D-C4257AB66562}" destId="{27D67523-B952-4392-9B5F-5694BB96BDC9}" srcOrd="1" destOrd="0" presId="urn:microsoft.com/office/officeart/2005/8/layout/vList5"/>
    <dgm:cxn modelId="{010EA676-9CA5-4BF6-AB33-EEA7FFB39AC2}" type="presParOf" srcId="{839D7567-0245-4456-BB41-114CD8B81FFA}" destId="{1827722F-8287-494C-8522-BBD39971B4ED}" srcOrd="1" destOrd="0" presId="urn:microsoft.com/office/officeart/2005/8/layout/vList5"/>
    <dgm:cxn modelId="{72958140-C6C5-4F39-883C-41E72A40EC05}" type="presParOf" srcId="{839D7567-0245-4456-BB41-114CD8B81FFA}" destId="{FB68ED65-3D86-4A90-893F-3450B9889027}" srcOrd="2" destOrd="0" presId="urn:microsoft.com/office/officeart/2005/8/layout/vList5"/>
    <dgm:cxn modelId="{6BF4E9CC-B2BF-49E2-9341-CD5428F45C68}" type="presParOf" srcId="{FB68ED65-3D86-4A90-893F-3450B9889027}" destId="{53D3923D-60E3-443E-92E4-8A079F83CFD7}" srcOrd="0" destOrd="0" presId="urn:microsoft.com/office/officeart/2005/8/layout/vList5"/>
    <dgm:cxn modelId="{B09527F9-29D3-44B8-A9FB-644E3F7B4DA5}" type="presParOf" srcId="{FB68ED65-3D86-4A90-893F-3450B9889027}" destId="{683F8972-685B-4B6B-9337-25B232B37D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39C34-F96F-4252-9E9B-9EAB35A34D52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E883F-966F-4D26-98FB-E64BB6156EF1}">
      <dgm:prSet/>
      <dgm:spPr/>
      <dgm:t>
        <a:bodyPr/>
        <a:lstStyle/>
        <a:p>
          <a:r>
            <a:rPr lang="nb-NO"/>
            <a:t>Utlysningen gir tilgang til </a:t>
          </a:r>
          <a:r>
            <a:rPr lang="nb-NO" b="1"/>
            <a:t>søknadsskjema</a:t>
          </a:r>
          <a:endParaRPr lang="en-US"/>
        </a:p>
      </dgm:t>
    </dgm:pt>
    <dgm:pt modelId="{CCFD0127-9C1F-440F-8C83-F7340EA28FC5}" type="parTrans" cxnId="{114B4682-5BB7-4CBF-8AAE-89FE2CA00233}">
      <dgm:prSet/>
      <dgm:spPr/>
      <dgm:t>
        <a:bodyPr/>
        <a:lstStyle/>
        <a:p>
          <a:endParaRPr lang="en-US"/>
        </a:p>
      </dgm:t>
    </dgm:pt>
    <dgm:pt modelId="{A71E29AA-E2E7-4E38-9262-D57D6E81B1B5}" type="sibTrans" cxnId="{114B4682-5BB7-4CBF-8AAE-89FE2CA00233}">
      <dgm:prSet/>
      <dgm:spPr/>
      <dgm:t>
        <a:bodyPr/>
        <a:lstStyle/>
        <a:p>
          <a:endParaRPr lang="en-US"/>
        </a:p>
      </dgm:t>
    </dgm:pt>
    <dgm:pt modelId="{15F320AD-3D51-42A4-9249-B928BCAB152C}">
      <dgm:prSet/>
      <dgm:spPr/>
      <dgm:t>
        <a:bodyPr/>
        <a:lstStyle/>
        <a:p>
          <a:r>
            <a:rPr lang="nb-NO"/>
            <a:t>Uavhengig av skjema, kan det jobbes med </a:t>
          </a:r>
          <a:r>
            <a:rPr lang="nb-NO" b="1"/>
            <a:t>vedleggene</a:t>
          </a:r>
          <a:r>
            <a:rPr lang="nb-NO"/>
            <a:t> som skal lastes opp i skjemaet:</a:t>
          </a:r>
          <a:endParaRPr lang="en-US"/>
        </a:p>
      </dgm:t>
    </dgm:pt>
    <dgm:pt modelId="{383B3063-3B07-4161-BFBB-6AA511D6A5EA}" type="parTrans" cxnId="{1C10264A-966B-4A21-82C7-D8BAAA403A68}">
      <dgm:prSet/>
      <dgm:spPr/>
      <dgm:t>
        <a:bodyPr/>
        <a:lstStyle/>
        <a:p>
          <a:endParaRPr lang="en-US"/>
        </a:p>
      </dgm:t>
    </dgm:pt>
    <dgm:pt modelId="{3C4E298E-17D5-4FE0-A1C2-4D07DC1DB4FE}" type="sibTrans" cxnId="{1C10264A-966B-4A21-82C7-D8BAAA403A68}">
      <dgm:prSet/>
      <dgm:spPr/>
      <dgm:t>
        <a:bodyPr/>
        <a:lstStyle/>
        <a:p>
          <a:endParaRPr lang="en-US"/>
        </a:p>
      </dgm:t>
    </dgm:pt>
    <dgm:pt modelId="{59C076C7-84FE-4333-A170-B29790A4F7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 dirty="0"/>
            <a:t>Vedlegg 1: Prosjektbeskrivelsen – se mal på norsk og engelsk</a:t>
          </a:r>
          <a:endParaRPr lang="en-US" sz="2000" dirty="0"/>
        </a:p>
      </dgm:t>
    </dgm:pt>
    <dgm:pt modelId="{A6859971-1E0C-4E16-9B68-03076A7EF500}" type="parTrans" cxnId="{7C787366-91BA-4A92-840D-8C9C407DFC4B}">
      <dgm:prSet/>
      <dgm:spPr/>
      <dgm:t>
        <a:bodyPr/>
        <a:lstStyle/>
        <a:p>
          <a:endParaRPr lang="en-US"/>
        </a:p>
      </dgm:t>
    </dgm:pt>
    <dgm:pt modelId="{E53A1468-3028-40DA-B451-ECD1B877C030}" type="sibTrans" cxnId="{7C787366-91BA-4A92-840D-8C9C407DFC4B}">
      <dgm:prSet/>
      <dgm:spPr/>
      <dgm:t>
        <a:bodyPr/>
        <a:lstStyle/>
        <a:p>
          <a:endParaRPr lang="en-US"/>
        </a:p>
      </dgm:t>
    </dgm:pt>
    <dgm:pt modelId="{EEFF75C5-9612-4709-80B5-1B08ECFB5A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/>
            <a:t>Vedlegg 2: Relevant CV, liste over vitenskapelige publikasjoner siste fem år, andre obligatoriske vedlegg, jf. retningslinjene for søknadstypen</a:t>
          </a:r>
          <a:endParaRPr lang="en-US" sz="2000"/>
        </a:p>
      </dgm:t>
    </dgm:pt>
    <dgm:pt modelId="{8F930A5E-C3E2-47A1-A83B-DD43CCB5AAA3}" type="parTrans" cxnId="{DBB91A8A-2F5E-4640-964D-335D91F00DED}">
      <dgm:prSet/>
      <dgm:spPr/>
      <dgm:t>
        <a:bodyPr/>
        <a:lstStyle/>
        <a:p>
          <a:endParaRPr lang="en-US"/>
        </a:p>
      </dgm:t>
    </dgm:pt>
    <dgm:pt modelId="{DA24AB3A-93D4-40DC-9842-6F4A0D7D1023}" type="sibTrans" cxnId="{DBB91A8A-2F5E-4640-964D-335D91F00DED}">
      <dgm:prSet/>
      <dgm:spPr/>
      <dgm:t>
        <a:bodyPr/>
        <a:lstStyle/>
        <a:p>
          <a:endParaRPr lang="en-US"/>
        </a:p>
      </dgm:t>
    </dgm:pt>
    <dgm:pt modelId="{BD37400F-0C8B-441D-9188-6012318506C2}" type="pres">
      <dgm:prSet presAssocID="{87F39C34-F96F-4252-9E9B-9EAB35A34D52}" presName="Name0" presStyleCnt="0">
        <dgm:presLayoutVars>
          <dgm:dir/>
          <dgm:animLvl val="lvl"/>
          <dgm:resizeHandles val="exact"/>
        </dgm:presLayoutVars>
      </dgm:prSet>
      <dgm:spPr/>
    </dgm:pt>
    <dgm:pt modelId="{DF2A5CED-505E-4A57-9877-7B12756041A3}" type="pres">
      <dgm:prSet presAssocID="{835E883F-966F-4D26-98FB-E64BB6156EF1}" presName="composite" presStyleCnt="0"/>
      <dgm:spPr/>
    </dgm:pt>
    <dgm:pt modelId="{E08B1AC1-77E8-49DA-A36C-66D5E9E6C9B9}" type="pres">
      <dgm:prSet presAssocID="{835E883F-966F-4D26-98FB-E64BB6156E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AA7DFDD-AF4A-4828-B62B-5B1ABD099059}" type="pres">
      <dgm:prSet presAssocID="{835E883F-966F-4D26-98FB-E64BB6156EF1}" presName="desTx" presStyleLbl="alignAccFollowNode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B1A249E0-3AC0-4FBB-BE82-1B971EF81EE3}" type="pres">
      <dgm:prSet presAssocID="{A71E29AA-E2E7-4E38-9262-D57D6E81B1B5}" presName="space" presStyleCnt="0"/>
      <dgm:spPr/>
    </dgm:pt>
    <dgm:pt modelId="{2D8F87E9-BBA1-401F-8614-ED8ECF613999}" type="pres">
      <dgm:prSet presAssocID="{15F320AD-3D51-42A4-9249-B928BCAB152C}" presName="composite" presStyleCnt="0"/>
      <dgm:spPr/>
    </dgm:pt>
    <dgm:pt modelId="{FBC54D87-DD3C-4A6C-84FC-6A7CBC91DDA2}" type="pres">
      <dgm:prSet presAssocID="{15F320AD-3D51-42A4-9249-B928BCAB152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40FBD7F-0E5B-4290-85BA-014EFA6A649A}" type="pres">
      <dgm:prSet presAssocID="{15F320AD-3D51-42A4-9249-B928BCAB152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64ECD10-7AC9-4D32-A08D-2150B7F773F9}" type="presOf" srcId="{835E883F-966F-4D26-98FB-E64BB6156EF1}" destId="{E08B1AC1-77E8-49DA-A36C-66D5E9E6C9B9}" srcOrd="0" destOrd="0" presId="urn:microsoft.com/office/officeart/2005/8/layout/hList1"/>
    <dgm:cxn modelId="{67A97F3B-14E2-4DCD-8E63-9EF84C9897F4}" type="presOf" srcId="{59C076C7-84FE-4333-A170-B29790A4F7CD}" destId="{640FBD7F-0E5B-4290-85BA-014EFA6A649A}" srcOrd="0" destOrd="0" presId="urn:microsoft.com/office/officeart/2005/8/layout/hList1"/>
    <dgm:cxn modelId="{E3255744-88EA-459B-B5A6-D3602DE97422}" type="presOf" srcId="{EEFF75C5-9612-4709-80B5-1B08ECFB5A5B}" destId="{640FBD7F-0E5B-4290-85BA-014EFA6A649A}" srcOrd="0" destOrd="1" presId="urn:microsoft.com/office/officeart/2005/8/layout/hList1"/>
    <dgm:cxn modelId="{7C787366-91BA-4A92-840D-8C9C407DFC4B}" srcId="{15F320AD-3D51-42A4-9249-B928BCAB152C}" destId="{59C076C7-84FE-4333-A170-B29790A4F7CD}" srcOrd="0" destOrd="0" parTransId="{A6859971-1E0C-4E16-9B68-03076A7EF500}" sibTransId="{E53A1468-3028-40DA-B451-ECD1B877C030}"/>
    <dgm:cxn modelId="{1C10264A-966B-4A21-82C7-D8BAAA403A68}" srcId="{87F39C34-F96F-4252-9E9B-9EAB35A34D52}" destId="{15F320AD-3D51-42A4-9249-B928BCAB152C}" srcOrd="1" destOrd="0" parTransId="{383B3063-3B07-4161-BFBB-6AA511D6A5EA}" sibTransId="{3C4E298E-17D5-4FE0-A1C2-4D07DC1DB4FE}"/>
    <dgm:cxn modelId="{114B4682-5BB7-4CBF-8AAE-89FE2CA00233}" srcId="{87F39C34-F96F-4252-9E9B-9EAB35A34D52}" destId="{835E883F-966F-4D26-98FB-E64BB6156EF1}" srcOrd="0" destOrd="0" parTransId="{CCFD0127-9C1F-440F-8C83-F7340EA28FC5}" sibTransId="{A71E29AA-E2E7-4E38-9262-D57D6E81B1B5}"/>
    <dgm:cxn modelId="{200C5989-674E-47CC-9E65-BDB7B7C8E031}" type="presOf" srcId="{15F320AD-3D51-42A4-9249-B928BCAB152C}" destId="{FBC54D87-DD3C-4A6C-84FC-6A7CBC91DDA2}" srcOrd="0" destOrd="0" presId="urn:microsoft.com/office/officeart/2005/8/layout/hList1"/>
    <dgm:cxn modelId="{DBB91A8A-2F5E-4640-964D-335D91F00DED}" srcId="{15F320AD-3D51-42A4-9249-B928BCAB152C}" destId="{EEFF75C5-9612-4709-80B5-1B08ECFB5A5B}" srcOrd="1" destOrd="0" parTransId="{8F930A5E-C3E2-47A1-A83B-DD43CCB5AAA3}" sibTransId="{DA24AB3A-93D4-40DC-9842-6F4A0D7D1023}"/>
    <dgm:cxn modelId="{0B8427D7-841A-4CDA-8A7D-1CB11AEB04E5}" type="presOf" srcId="{87F39C34-F96F-4252-9E9B-9EAB35A34D52}" destId="{BD37400F-0C8B-441D-9188-6012318506C2}" srcOrd="0" destOrd="0" presId="urn:microsoft.com/office/officeart/2005/8/layout/hList1"/>
    <dgm:cxn modelId="{EFB26C8C-A8E1-4312-BD81-93B1E7B2F011}" type="presParOf" srcId="{BD37400F-0C8B-441D-9188-6012318506C2}" destId="{DF2A5CED-505E-4A57-9877-7B12756041A3}" srcOrd="0" destOrd="0" presId="urn:microsoft.com/office/officeart/2005/8/layout/hList1"/>
    <dgm:cxn modelId="{8470D30C-9054-47F3-80C1-09C984205196}" type="presParOf" srcId="{DF2A5CED-505E-4A57-9877-7B12756041A3}" destId="{E08B1AC1-77E8-49DA-A36C-66D5E9E6C9B9}" srcOrd="0" destOrd="0" presId="urn:microsoft.com/office/officeart/2005/8/layout/hList1"/>
    <dgm:cxn modelId="{25C710DF-5047-4A34-81F9-7D1D65347D81}" type="presParOf" srcId="{DF2A5CED-505E-4A57-9877-7B12756041A3}" destId="{CAA7DFDD-AF4A-4828-B62B-5B1ABD099059}" srcOrd="1" destOrd="0" presId="urn:microsoft.com/office/officeart/2005/8/layout/hList1"/>
    <dgm:cxn modelId="{356D7C45-EC25-46F3-BAEF-760EA1247204}" type="presParOf" srcId="{BD37400F-0C8B-441D-9188-6012318506C2}" destId="{B1A249E0-3AC0-4FBB-BE82-1B971EF81EE3}" srcOrd="1" destOrd="0" presId="urn:microsoft.com/office/officeart/2005/8/layout/hList1"/>
    <dgm:cxn modelId="{0C676E79-D9EC-403D-9E45-1354FE18712C}" type="presParOf" srcId="{BD37400F-0C8B-441D-9188-6012318506C2}" destId="{2D8F87E9-BBA1-401F-8614-ED8ECF613999}" srcOrd="2" destOrd="0" presId="urn:microsoft.com/office/officeart/2005/8/layout/hList1"/>
    <dgm:cxn modelId="{C1B7401F-3B0D-4554-BA18-746548B1E3A7}" type="presParOf" srcId="{2D8F87E9-BBA1-401F-8614-ED8ECF613999}" destId="{FBC54D87-DD3C-4A6C-84FC-6A7CBC91DDA2}" srcOrd="0" destOrd="0" presId="urn:microsoft.com/office/officeart/2005/8/layout/hList1"/>
    <dgm:cxn modelId="{741A9F88-C9F1-42F2-A58C-038CD0279B96}" type="presParOf" srcId="{2D8F87E9-BBA1-401F-8614-ED8ECF613999}" destId="{640FBD7F-0E5B-4290-85BA-014EFA6A64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DFA58-231E-41D4-BC04-1DDF75D0EE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EF506C-9D51-497B-BE05-146F89609351}">
      <dgm:prSet/>
      <dgm:spPr/>
      <dgm:t>
        <a:bodyPr/>
        <a:lstStyle/>
        <a:p>
          <a:r>
            <a:rPr lang="nb-NO"/>
            <a:t>Vedtak i samarbeidsorganets møte 26. november 2025</a:t>
          </a:r>
          <a:endParaRPr lang="en-US"/>
        </a:p>
      </dgm:t>
    </dgm:pt>
    <dgm:pt modelId="{5E697D25-B9A1-4CDE-9B54-4140E3044C7D}" type="parTrans" cxnId="{D48B156A-AEBD-49FE-AB5B-E37857168178}">
      <dgm:prSet/>
      <dgm:spPr/>
      <dgm:t>
        <a:bodyPr/>
        <a:lstStyle/>
        <a:p>
          <a:endParaRPr lang="en-US"/>
        </a:p>
      </dgm:t>
    </dgm:pt>
    <dgm:pt modelId="{89D2628F-F749-415B-9D33-8DC25CABD125}" type="sibTrans" cxnId="{D48B156A-AEBD-49FE-AB5B-E37857168178}">
      <dgm:prSet/>
      <dgm:spPr/>
      <dgm:t>
        <a:bodyPr/>
        <a:lstStyle/>
        <a:p>
          <a:endParaRPr lang="en-US"/>
        </a:p>
      </dgm:t>
    </dgm:pt>
    <dgm:pt modelId="{2679A5E1-CBCD-4D24-98B7-0758442F34D2}">
      <dgm:prSet/>
      <dgm:spPr/>
      <dgm:t>
        <a:bodyPr/>
        <a:lstStyle/>
        <a:p>
          <a:r>
            <a:rPr lang="nb-NO"/>
            <a:t>Informasjon om tildelingen på nettside, </a:t>
          </a:r>
          <a:r>
            <a:rPr lang="nb-NO">
              <a:hlinkClick xmlns:r="http://schemas.openxmlformats.org/officeDocument/2006/relationships" r:id="rId1"/>
            </a:rPr>
            <a:t>http://helse-vest.no/forsking</a:t>
          </a:r>
          <a:endParaRPr lang="en-US"/>
        </a:p>
      </dgm:t>
    </dgm:pt>
    <dgm:pt modelId="{CBFC9EAA-9332-4BCC-A891-E8E0BF253EED}" type="parTrans" cxnId="{ABEF23DD-A4E6-4AAF-99AC-82BD9A88CA14}">
      <dgm:prSet/>
      <dgm:spPr/>
      <dgm:t>
        <a:bodyPr/>
        <a:lstStyle/>
        <a:p>
          <a:endParaRPr lang="en-US"/>
        </a:p>
      </dgm:t>
    </dgm:pt>
    <dgm:pt modelId="{351C13B4-41A0-4C18-A14E-034FD1DC596B}" type="sibTrans" cxnId="{ABEF23DD-A4E6-4AAF-99AC-82BD9A88CA14}">
      <dgm:prSet/>
      <dgm:spPr/>
      <dgm:t>
        <a:bodyPr/>
        <a:lstStyle/>
        <a:p>
          <a:endParaRPr lang="en-US"/>
        </a:p>
      </dgm:t>
    </dgm:pt>
    <dgm:pt modelId="{7C0F02AA-08A3-4214-BAA6-79B2F20FBB8A}">
      <dgm:prSet/>
      <dgm:spPr/>
      <dgm:t>
        <a:bodyPr/>
        <a:lstStyle/>
        <a:p>
          <a:r>
            <a:rPr lang="nb-NO"/>
            <a:t>Tildelingsbrev og tilbakemelding</a:t>
          </a:r>
          <a:endParaRPr lang="en-US"/>
        </a:p>
      </dgm:t>
    </dgm:pt>
    <dgm:pt modelId="{C4756A26-B10C-4A55-A743-897C99BB1947}" type="parTrans" cxnId="{5D24B5AF-8BD9-4229-8C7D-5A0B12C28440}">
      <dgm:prSet/>
      <dgm:spPr/>
      <dgm:t>
        <a:bodyPr/>
        <a:lstStyle/>
        <a:p>
          <a:endParaRPr lang="en-US"/>
        </a:p>
      </dgm:t>
    </dgm:pt>
    <dgm:pt modelId="{88D685E0-49E9-43A5-9067-0BE749203A99}" type="sibTrans" cxnId="{5D24B5AF-8BD9-4229-8C7D-5A0B12C28440}">
      <dgm:prSet/>
      <dgm:spPr/>
      <dgm:t>
        <a:bodyPr/>
        <a:lstStyle/>
        <a:p>
          <a:endParaRPr lang="en-US"/>
        </a:p>
      </dgm:t>
    </dgm:pt>
    <dgm:pt modelId="{4BE36DC7-AAAD-46C6-9007-D03E77A9C878}" type="pres">
      <dgm:prSet presAssocID="{D00DFA58-231E-41D4-BC04-1DDF75D0EECE}" presName="root" presStyleCnt="0">
        <dgm:presLayoutVars>
          <dgm:dir/>
          <dgm:resizeHandles val="exact"/>
        </dgm:presLayoutVars>
      </dgm:prSet>
      <dgm:spPr/>
    </dgm:pt>
    <dgm:pt modelId="{E203DD8A-C78C-4EDB-B5DA-CCA36FD6DC1F}" type="pres">
      <dgm:prSet presAssocID="{49EF506C-9D51-497B-BE05-146F89609351}" presName="compNode" presStyleCnt="0"/>
      <dgm:spPr/>
    </dgm:pt>
    <dgm:pt modelId="{FA370413-81E8-48B3-B4CB-C22C215B017B}" type="pres">
      <dgm:prSet presAssocID="{49EF506C-9D51-497B-BE05-146F89609351}" presName="bgRect" presStyleLbl="bgShp" presStyleIdx="0" presStyleCnt="3"/>
      <dgm:spPr/>
    </dgm:pt>
    <dgm:pt modelId="{A88A1143-FE13-4EF7-88D4-C7E881DF8891}" type="pres">
      <dgm:prSet presAssocID="{49EF506C-9D51-497B-BE05-146F89609351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D1429C94-396A-4EA6-92FC-CBBCF3AA4EF0}" type="pres">
      <dgm:prSet presAssocID="{49EF506C-9D51-497B-BE05-146F89609351}" presName="spaceRect" presStyleCnt="0"/>
      <dgm:spPr/>
    </dgm:pt>
    <dgm:pt modelId="{F52B2842-F7F4-4826-BA5F-2998FB2003FD}" type="pres">
      <dgm:prSet presAssocID="{49EF506C-9D51-497B-BE05-146F89609351}" presName="parTx" presStyleLbl="revTx" presStyleIdx="0" presStyleCnt="3">
        <dgm:presLayoutVars>
          <dgm:chMax val="0"/>
          <dgm:chPref val="0"/>
        </dgm:presLayoutVars>
      </dgm:prSet>
      <dgm:spPr/>
    </dgm:pt>
    <dgm:pt modelId="{33606265-5979-41CD-8101-CEE1B9F9A65C}" type="pres">
      <dgm:prSet presAssocID="{89D2628F-F749-415B-9D33-8DC25CABD125}" presName="sibTrans" presStyleCnt="0"/>
      <dgm:spPr/>
    </dgm:pt>
    <dgm:pt modelId="{E9DCA1EB-D152-4724-BD1E-CD4FCEB8DAD1}" type="pres">
      <dgm:prSet presAssocID="{2679A5E1-CBCD-4D24-98B7-0758442F34D2}" presName="compNode" presStyleCnt="0"/>
      <dgm:spPr/>
    </dgm:pt>
    <dgm:pt modelId="{51C3E74C-EFE4-41DE-B5F5-A2D79A9D37D1}" type="pres">
      <dgm:prSet presAssocID="{2679A5E1-CBCD-4D24-98B7-0758442F34D2}" presName="bgRect" presStyleLbl="bgShp" presStyleIdx="1" presStyleCnt="3"/>
      <dgm:spPr/>
    </dgm:pt>
    <dgm:pt modelId="{F2FFA8B9-CEEA-48A8-9F24-A7F486D83D4D}" type="pres">
      <dgm:prSet presAssocID="{2679A5E1-CBCD-4D24-98B7-0758442F34D2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jerm"/>
        </a:ext>
      </dgm:extLst>
    </dgm:pt>
    <dgm:pt modelId="{C523E64F-6D1C-406B-A8B8-180475DB9B1F}" type="pres">
      <dgm:prSet presAssocID="{2679A5E1-CBCD-4D24-98B7-0758442F34D2}" presName="spaceRect" presStyleCnt="0"/>
      <dgm:spPr/>
    </dgm:pt>
    <dgm:pt modelId="{DDC85ACB-E9DC-46EA-9858-FE51D8DD4B0A}" type="pres">
      <dgm:prSet presAssocID="{2679A5E1-CBCD-4D24-98B7-0758442F34D2}" presName="parTx" presStyleLbl="revTx" presStyleIdx="1" presStyleCnt="3">
        <dgm:presLayoutVars>
          <dgm:chMax val="0"/>
          <dgm:chPref val="0"/>
        </dgm:presLayoutVars>
      </dgm:prSet>
      <dgm:spPr/>
    </dgm:pt>
    <dgm:pt modelId="{6B20BF1B-AC32-4109-8D09-AB8E55B4E814}" type="pres">
      <dgm:prSet presAssocID="{351C13B4-41A0-4C18-A14E-034FD1DC596B}" presName="sibTrans" presStyleCnt="0"/>
      <dgm:spPr/>
    </dgm:pt>
    <dgm:pt modelId="{5CE5C062-11BC-4374-9BD9-EEC3BA13DE64}" type="pres">
      <dgm:prSet presAssocID="{7C0F02AA-08A3-4214-BAA6-79B2F20FBB8A}" presName="compNode" presStyleCnt="0"/>
      <dgm:spPr/>
    </dgm:pt>
    <dgm:pt modelId="{F3EEC9BE-6615-4BAD-B250-ED1943A75D82}" type="pres">
      <dgm:prSet presAssocID="{7C0F02AA-08A3-4214-BAA6-79B2F20FBB8A}" presName="bgRect" presStyleLbl="bgShp" presStyleIdx="2" presStyleCnt="3"/>
      <dgm:spPr/>
    </dgm:pt>
    <dgm:pt modelId="{4228FB43-47D3-4BA1-8345-D2AE45488D04}" type="pres">
      <dgm:prSet presAssocID="{7C0F02AA-08A3-4214-BAA6-79B2F20FBB8A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997DAA73-E4C6-425E-B17D-CE48B96FF348}" type="pres">
      <dgm:prSet presAssocID="{7C0F02AA-08A3-4214-BAA6-79B2F20FBB8A}" presName="spaceRect" presStyleCnt="0"/>
      <dgm:spPr/>
    </dgm:pt>
    <dgm:pt modelId="{86E24038-5A93-42B3-B735-20F7FCE31CCE}" type="pres">
      <dgm:prSet presAssocID="{7C0F02AA-08A3-4214-BAA6-79B2F20FBB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C6B00B-D4C3-4420-A249-752DB3BD2A77}" type="presOf" srcId="{D00DFA58-231E-41D4-BC04-1DDF75D0EECE}" destId="{4BE36DC7-AAAD-46C6-9007-D03E77A9C878}" srcOrd="0" destOrd="0" presId="urn:microsoft.com/office/officeart/2018/2/layout/IconVerticalSolidList"/>
    <dgm:cxn modelId="{D48B156A-AEBD-49FE-AB5B-E37857168178}" srcId="{D00DFA58-231E-41D4-BC04-1DDF75D0EECE}" destId="{49EF506C-9D51-497B-BE05-146F89609351}" srcOrd="0" destOrd="0" parTransId="{5E697D25-B9A1-4CDE-9B54-4140E3044C7D}" sibTransId="{89D2628F-F749-415B-9D33-8DC25CABD125}"/>
    <dgm:cxn modelId="{45C552AE-D085-4A3D-869C-F150EB5CD2AF}" type="presOf" srcId="{49EF506C-9D51-497B-BE05-146F89609351}" destId="{F52B2842-F7F4-4826-BA5F-2998FB2003FD}" srcOrd="0" destOrd="0" presId="urn:microsoft.com/office/officeart/2018/2/layout/IconVerticalSolidList"/>
    <dgm:cxn modelId="{5D24B5AF-8BD9-4229-8C7D-5A0B12C28440}" srcId="{D00DFA58-231E-41D4-BC04-1DDF75D0EECE}" destId="{7C0F02AA-08A3-4214-BAA6-79B2F20FBB8A}" srcOrd="2" destOrd="0" parTransId="{C4756A26-B10C-4A55-A743-897C99BB1947}" sibTransId="{88D685E0-49E9-43A5-9067-0BE749203A99}"/>
    <dgm:cxn modelId="{E2AF6EB9-99F6-4EE2-9E20-1F7CD3D61A0A}" type="presOf" srcId="{7C0F02AA-08A3-4214-BAA6-79B2F20FBB8A}" destId="{86E24038-5A93-42B3-B735-20F7FCE31CCE}" srcOrd="0" destOrd="0" presId="urn:microsoft.com/office/officeart/2018/2/layout/IconVerticalSolidList"/>
    <dgm:cxn modelId="{ABEF23DD-A4E6-4AAF-99AC-82BD9A88CA14}" srcId="{D00DFA58-231E-41D4-BC04-1DDF75D0EECE}" destId="{2679A5E1-CBCD-4D24-98B7-0758442F34D2}" srcOrd="1" destOrd="0" parTransId="{CBFC9EAA-9332-4BCC-A891-E8E0BF253EED}" sibTransId="{351C13B4-41A0-4C18-A14E-034FD1DC596B}"/>
    <dgm:cxn modelId="{D9873FEB-8042-4193-AB48-9BA12E297317}" type="presOf" srcId="{2679A5E1-CBCD-4D24-98B7-0758442F34D2}" destId="{DDC85ACB-E9DC-46EA-9858-FE51D8DD4B0A}" srcOrd="0" destOrd="0" presId="urn:microsoft.com/office/officeart/2018/2/layout/IconVerticalSolidList"/>
    <dgm:cxn modelId="{E9EAA40E-53B8-4788-A74B-C9DE7C63B499}" type="presParOf" srcId="{4BE36DC7-AAAD-46C6-9007-D03E77A9C878}" destId="{E203DD8A-C78C-4EDB-B5DA-CCA36FD6DC1F}" srcOrd="0" destOrd="0" presId="urn:microsoft.com/office/officeart/2018/2/layout/IconVerticalSolidList"/>
    <dgm:cxn modelId="{5AD64ED7-A72E-47FB-8EA7-71E7D57EA462}" type="presParOf" srcId="{E203DD8A-C78C-4EDB-B5DA-CCA36FD6DC1F}" destId="{FA370413-81E8-48B3-B4CB-C22C215B017B}" srcOrd="0" destOrd="0" presId="urn:microsoft.com/office/officeart/2018/2/layout/IconVerticalSolidList"/>
    <dgm:cxn modelId="{EEA8BCE5-B074-426E-9792-8D797D55539B}" type="presParOf" srcId="{E203DD8A-C78C-4EDB-B5DA-CCA36FD6DC1F}" destId="{A88A1143-FE13-4EF7-88D4-C7E881DF8891}" srcOrd="1" destOrd="0" presId="urn:microsoft.com/office/officeart/2018/2/layout/IconVerticalSolidList"/>
    <dgm:cxn modelId="{73641AD5-9C44-40C8-89DB-77369A4C65AA}" type="presParOf" srcId="{E203DD8A-C78C-4EDB-B5DA-CCA36FD6DC1F}" destId="{D1429C94-396A-4EA6-92FC-CBBCF3AA4EF0}" srcOrd="2" destOrd="0" presId="urn:microsoft.com/office/officeart/2018/2/layout/IconVerticalSolidList"/>
    <dgm:cxn modelId="{D4F43EF6-DED0-49B8-BE30-5AC742E7A88A}" type="presParOf" srcId="{E203DD8A-C78C-4EDB-B5DA-CCA36FD6DC1F}" destId="{F52B2842-F7F4-4826-BA5F-2998FB2003FD}" srcOrd="3" destOrd="0" presId="urn:microsoft.com/office/officeart/2018/2/layout/IconVerticalSolidList"/>
    <dgm:cxn modelId="{5700DC21-2325-4A09-8063-675AF5B15A84}" type="presParOf" srcId="{4BE36DC7-AAAD-46C6-9007-D03E77A9C878}" destId="{33606265-5979-41CD-8101-CEE1B9F9A65C}" srcOrd="1" destOrd="0" presId="urn:microsoft.com/office/officeart/2018/2/layout/IconVerticalSolidList"/>
    <dgm:cxn modelId="{BA74A4B8-FB7A-4DF7-BF7C-147E4DAD04E2}" type="presParOf" srcId="{4BE36DC7-AAAD-46C6-9007-D03E77A9C878}" destId="{E9DCA1EB-D152-4724-BD1E-CD4FCEB8DAD1}" srcOrd="2" destOrd="0" presId="urn:microsoft.com/office/officeart/2018/2/layout/IconVerticalSolidList"/>
    <dgm:cxn modelId="{314833EC-791D-4B51-BBE7-4542184909DD}" type="presParOf" srcId="{E9DCA1EB-D152-4724-BD1E-CD4FCEB8DAD1}" destId="{51C3E74C-EFE4-41DE-B5F5-A2D79A9D37D1}" srcOrd="0" destOrd="0" presId="urn:microsoft.com/office/officeart/2018/2/layout/IconVerticalSolidList"/>
    <dgm:cxn modelId="{699AC875-0CFA-4969-9E9E-B958A7580BCE}" type="presParOf" srcId="{E9DCA1EB-D152-4724-BD1E-CD4FCEB8DAD1}" destId="{F2FFA8B9-CEEA-48A8-9F24-A7F486D83D4D}" srcOrd="1" destOrd="0" presId="urn:microsoft.com/office/officeart/2018/2/layout/IconVerticalSolidList"/>
    <dgm:cxn modelId="{4DCC5DD3-4341-4583-AAA0-710A98A0F014}" type="presParOf" srcId="{E9DCA1EB-D152-4724-BD1E-CD4FCEB8DAD1}" destId="{C523E64F-6D1C-406B-A8B8-180475DB9B1F}" srcOrd="2" destOrd="0" presId="urn:microsoft.com/office/officeart/2018/2/layout/IconVerticalSolidList"/>
    <dgm:cxn modelId="{654E18C0-9CF0-4070-804F-FA2C04D5D434}" type="presParOf" srcId="{E9DCA1EB-D152-4724-BD1E-CD4FCEB8DAD1}" destId="{DDC85ACB-E9DC-46EA-9858-FE51D8DD4B0A}" srcOrd="3" destOrd="0" presId="urn:microsoft.com/office/officeart/2018/2/layout/IconVerticalSolidList"/>
    <dgm:cxn modelId="{2E74B580-8A1C-474B-B7C4-692AC3CFBE0A}" type="presParOf" srcId="{4BE36DC7-AAAD-46C6-9007-D03E77A9C878}" destId="{6B20BF1B-AC32-4109-8D09-AB8E55B4E814}" srcOrd="3" destOrd="0" presId="urn:microsoft.com/office/officeart/2018/2/layout/IconVerticalSolidList"/>
    <dgm:cxn modelId="{E4D10DC5-DBC3-4521-8351-7D6121933010}" type="presParOf" srcId="{4BE36DC7-AAAD-46C6-9007-D03E77A9C878}" destId="{5CE5C062-11BC-4374-9BD9-EEC3BA13DE64}" srcOrd="4" destOrd="0" presId="urn:microsoft.com/office/officeart/2018/2/layout/IconVerticalSolidList"/>
    <dgm:cxn modelId="{97346BD7-CB4C-4492-8328-C8D472159332}" type="presParOf" srcId="{5CE5C062-11BC-4374-9BD9-EEC3BA13DE64}" destId="{F3EEC9BE-6615-4BAD-B250-ED1943A75D82}" srcOrd="0" destOrd="0" presId="urn:microsoft.com/office/officeart/2018/2/layout/IconVerticalSolidList"/>
    <dgm:cxn modelId="{B17EF3E6-7C04-4964-845C-772ADC9A6C6F}" type="presParOf" srcId="{5CE5C062-11BC-4374-9BD9-EEC3BA13DE64}" destId="{4228FB43-47D3-4BA1-8345-D2AE45488D04}" srcOrd="1" destOrd="0" presId="urn:microsoft.com/office/officeart/2018/2/layout/IconVerticalSolidList"/>
    <dgm:cxn modelId="{5A8AB25D-63ED-4CAD-BF0A-099A1574DA39}" type="presParOf" srcId="{5CE5C062-11BC-4374-9BD9-EEC3BA13DE64}" destId="{997DAA73-E4C6-425E-B17D-CE48B96FF348}" srcOrd="2" destOrd="0" presId="urn:microsoft.com/office/officeart/2018/2/layout/IconVerticalSolidList"/>
    <dgm:cxn modelId="{F935D500-C20F-4EC2-8960-ED24E8DD34E9}" type="presParOf" srcId="{5CE5C062-11BC-4374-9BD9-EEC3BA13DE64}" destId="{86E24038-5A93-42B3-B735-20F7FCE31C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A8B6D1-3646-42AD-B1D8-28460FBD51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27F4F-ECC8-4AF7-B2BA-422BDE41643F}">
      <dgm:prSet/>
      <dgm:spPr/>
      <dgm:t>
        <a:bodyPr/>
        <a:lstStyle/>
        <a:p>
          <a:r>
            <a:rPr lang="nb-NO" b="1"/>
            <a:t>På nettsiden</a:t>
          </a:r>
          <a:endParaRPr lang="en-US"/>
        </a:p>
      </dgm:t>
    </dgm:pt>
    <dgm:pt modelId="{A9C649A4-2EA6-45AD-913A-4E97EE072779}" type="parTrans" cxnId="{0092A8B2-75C4-4B00-AD5A-45D1FFFAB3C8}">
      <dgm:prSet/>
      <dgm:spPr/>
      <dgm:t>
        <a:bodyPr/>
        <a:lstStyle/>
        <a:p>
          <a:endParaRPr lang="en-US"/>
        </a:p>
      </dgm:t>
    </dgm:pt>
    <dgm:pt modelId="{0E39027C-C2B7-4C18-966A-A6EDA6FE641E}" type="sibTrans" cxnId="{0092A8B2-75C4-4B00-AD5A-45D1FFFAB3C8}">
      <dgm:prSet/>
      <dgm:spPr/>
      <dgm:t>
        <a:bodyPr/>
        <a:lstStyle/>
        <a:p>
          <a:endParaRPr lang="en-US"/>
        </a:p>
      </dgm:t>
    </dgm:pt>
    <dgm:pt modelId="{678D161B-0BBB-4740-B6C2-CFA362F96033}">
      <dgm:prSet/>
      <dgm:spPr/>
      <dgm:t>
        <a:bodyPr/>
        <a:lstStyle/>
        <a:p>
          <a:r>
            <a:rPr lang="nb-NO"/>
            <a:t>Informasjon i utlysningsteksten, inkl. en oversikt over hva som fører til at en søknad ikke blir faglig vurdert</a:t>
          </a:r>
          <a:endParaRPr lang="en-US"/>
        </a:p>
      </dgm:t>
    </dgm:pt>
    <dgm:pt modelId="{1D6F4382-98F2-445D-BD99-15D3132CEB03}" type="parTrans" cxnId="{DC5BBE93-BA11-4C8F-B408-5A1B4E93F011}">
      <dgm:prSet/>
      <dgm:spPr/>
      <dgm:t>
        <a:bodyPr/>
        <a:lstStyle/>
        <a:p>
          <a:endParaRPr lang="en-US"/>
        </a:p>
      </dgm:t>
    </dgm:pt>
    <dgm:pt modelId="{E566A7B5-FF27-4E20-A40C-FA7215CA3518}" type="sibTrans" cxnId="{DC5BBE93-BA11-4C8F-B408-5A1B4E93F011}">
      <dgm:prSet/>
      <dgm:spPr/>
      <dgm:t>
        <a:bodyPr/>
        <a:lstStyle/>
        <a:p>
          <a:endParaRPr lang="en-US"/>
        </a:p>
      </dgm:t>
    </dgm:pt>
    <dgm:pt modelId="{A1B94CCE-6435-413B-B3B7-1BF4CBE98485}">
      <dgm:prSet/>
      <dgm:spPr/>
      <dgm:t>
        <a:bodyPr/>
        <a:lstStyle/>
        <a:p>
          <a:r>
            <a:rPr lang="nb-NO"/>
            <a:t>Retningslinjer</a:t>
          </a:r>
          <a:br>
            <a:rPr lang="nb-NO"/>
          </a:br>
          <a:endParaRPr lang="en-US"/>
        </a:p>
      </dgm:t>
    </dgm:pt>
    <dgm:pt modelId="{5D176314-665D-4A2A-A481-09C3B95D4125}" type="parTrans" cxnId="{CAF2E128-2F1F-4981-818F-668F2DBB79AB}">
      <dgm:prSet/>
      <dgm:spPr/>
      <dgm:t>
        <a:bodyPr/>
        <a:lstStyle/>
        <a:p>
          <a:endParaRPr lang="en-US"/>
        </a:p>
      </dgm:t>
    </dgm:pt>
    <dgm:pt modelId="{18667741-4E70-40E4-9DF3-5B8555B3CF12}" type="sibTrans" cxnId="{CAF2E128-2F1F-4981-818F-668F2DBB79AB}">
      <dgm:prSet/>
      <dgm:spPr/>
      <dgm:t>
        <a:bodyPr/>
        <a:lstStyle/>
        <a:p>
          <a:endParaRPr lang="en-US"/>
        </a:p>
      </dgm:t>
    </dgm:pt>
    <dgm:pt modelId="{E7B0C36A-55AF-4140-A85D-D74C4C7BC76B}">
      <dgm:prSet/>
      <dgm:spPr/>
      <dgm:t>
        <a:bodyPr/>
        <a:lstStyle/>
        <a:p>
          <a:r>
            <a:rPr lang="nb-NO" b="1"/>
            <a:t>Veiledning i søknadsskjemaet</a:t>
          </a:r>
          <a:endParaRPr lang="en-US"/>
        </a:p>
      </dgm:t>
    </dgm:pt>
    <dgm:pt modelId="{E9B1970A-5F9C-42CC-A917-194A0B47CAE5}" type="parTrans" cxnId="{0C0537D7-271B-4484-BBBB-68B0D064B0C4}">
      <dgm:prSet/>
      <dgm:spPr/>
      <dgm:t>
        <a:bodyPr/>
        <a:lstStyle/>
        <a:p>
          <a:endParaRPr lang="en-US"/>
        </a:p>
      </dgm:t>
    </dgm:pt>
    <dgm:pt modelId="{0D99FAD8-C3CC-4F64-B38F-F8FC242605F2}" type="sibTrans" cxnId="{0C0537D7-271B-4484-BBBB-68B0D064B0C4}">
      <dgm:prSet/>
      <dgm:spPr/>
      <dgm:t>
        <a:bodyPr/>
        <a:lstStyle/>
        <a:p>
          <a:endParaRPr lang="en-US"/>
        </a:p>
      </dgm:t>
    </dgm:pt>
    <dgm:pt modelId="{DF1417C6-8080-4A1D-B10A-F8895F3F279D}">
      <dgm:prSet/>
      <dgm:spPr/>
      <dgm:t>
        <a:bodyPr/>
        <a:lstStyle/>
        <a:p>
          <a:r>
            <a:rPr lang="nb-NO"/>
            <a:t>Informasjonsbokser</a:t>
          </a:r>
          <a:endParaRPr lang="en-US"/>
        </a:p>
      </dgm:t>
    </dgm:pt>
    <dgm:pt modelId="{9ADF09F8-3636-4DBF-9FE2-BF653E4F523A}" type="parTrans" cxnId="{2530715A-5ABB-48BE-8BDB-43AAE668E4CF}">
      <dgm:prSet/>
      <dgm:spPr/>
      <dgm:t>
        <a:bodyPr/>
        <a:lstStyle/>
        <a:p>
          <a:endParaRPr lang="en-US"/>
        </a:p>
      </dgm:t>
    </dgm:pt>
    <dgm:pt modelId="{6E4CD050-F1E1-4F98-9F73-710ABD05D5DD}" type="sibTrans" cxnId="{2530715A-5ABB-48BE-8BDB-43AAE668E4CF}">
      <dgm:prSet/>
      <dgm:spPr/>
      <dgm:t>
        <a:bodyPr/>
        <a:lstStyle/>
        <a:p>
          <a:endParaRPr lang="en-US"/>
        </a:p>
      </dgm:t>
    </dgm:pt>
    <dgm:pt modelId="{AB3FCE7C-58E4-4EA7-99A6-CD418E26C6D1}">
      <dgm:prSet/>
      <dgm:spPr/>
      <dgm:t>
        <a:bodyPr/>
        <a:lstStyle/>
        <a:p>
          <a:r>
            <a:rPr lang="nb-NO"/>
            <a:t>Spørsmålstegn</a:t>
          </a:r>
          <a:br>
            <a:rPr lang="nb-NO"/>
          </a:br>
          <a:endParaRPr lang="en-US"/>
        </a:p>
      </dgm:t>
    </dgm:pt>
    <dgm:pt modelId="{67CE5C8F-9E68-4779-A14F-C25B8356918D}" type="parTrans" cxnId="{07DDDB47-30EC-4847-B06D-B419BA3C97B2}">
      <dgm:prSet/>
      <dgm:spPr/>
      <dgm:t>
        <a:bodyPr/>
        <a:lstStyle/>
        <a:p>
          <a:endParaRPr lang="en-US"/>
        </a:p>
      </dgm:t>
    </dgm:pt>
    <dgm:pt modelId="{FE2BD0F8-B5FD-44FA-909C-C01716A14EC2}" type="sibTrans" cxnId="{07DDDB47-30EC-4847-B06D-B419BA3C97B2}">
      <dgm:prSet/>
      <dgm:spPr/>
      <dgm:t>
        <a:bodyPr/>
        <a:lstStyle/>
        <a:p>
          <a:endParaRPr lang="en-US"/>
        </a:p>
      </dgm:t>
    </dgm:pt>
    <dgm:pt modelId="{2F20587E-28AB-401B-9871-33C147987B7A}">
      <dgm:prSet custT="1"/>
      <dgm:spPr/>
      <dgm:t>
        <a:bodyPr/>
        <a:lstStyle/>
        <a:p>
          <a:r>
            <a:rPr lang="nb-NO" sz="3000" b="1"/>
            <a:t>E-postboks – </a:t>
          </a:r>
          <a:r>
            <a:rPr lang="nb-NO" sz="24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forskningsmidler@helse-vest.no</a:t>
          </a:r>
          <a:endParaRPr lang="en-US" sz="2400">
            <a:solidFill>
              <a:schemeClr val="bg1"/>
            </a:solidFill>
          </a:endParaRPr>
        </a:p>
      </dgm:t>
    </dgm:pt>
    <dgm:pt modelId="{3A237CCD-58E2-4AA0-B1D7-7385B13C8F9B}" type="parTrans" cxnId="{933A21C3-5672-42A4-ABE7-36EF8B7D6750}">
      <dgm:prSet/>
      <dgm:spPr/>
      <dgm:t>
        <a:bodyPr/>
        <a:lstStyle/>
        <a:p>
          <a:endParaRPr lang="en-US"/>
        </a:p>
      </dgm:t>
    </dgm:pt>
    <dgm:pt modelId="{F8A32C37-766E-4787-BAA7-6472DA5BF210}" type="sibTrans" cxnId="{933A21C3-5672-42A4-ABE7-36EF8B7D6750}">
      <dgm:prSet/>
      <dgm:spPr/>
      <dgm:t>
        <a:bodyPr/>
        <a:lstStyle/>
        <a:p>
          <a:endParaRPr lang="en-US"/>
        </a:p>
      </dgm:t>
    </dgm:pt>
    <dgm:pt modelId="{059BD2B7-3E1F-4E47-9481-BFD2A0887617}" type="pres">
      <dgm:prSet presAssocID="{9CA8B6D1-3646-42AD-B1D8-28460FBD511F}" presName="linear" presStyleCnt="0">
        <dgm:presLayoutVars>
          <dgm:animLvl val="lvl"/>
          <dgm:resizeHandles val="exact"/>
        </dgm:presLayoutVars>
      </dgm:prSet>
      <dgm:spPr/>
    </dgm:pt>
    <dgm:pt modelId="{13A065B8-F8A7-4D4D-A81E-59559BC75874}" type="pres">
      <dgm:prSet presAssocID="{FDC27F4F-ECC8-4AF7-B2BA-422BDE4164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55C456-0900-49F2-949A-CCE04D5CF319}" type="pres">
      <dgm:prSet presAssocID="{FDC27F4F-ECC8-4AF7-B2BA-422BDE41643F}" presName="childText" presStyleLbl="revTx" presStyleIdx="0" presStyleCnt="2">
        <dgm:presLayoutVars>
          <dgm:bulletEnabled val="1"/>
        </dgm:presLayoutVars>
      </dgm:prSet>
      <dgm:spPr/>
    </dgm:pt>
    <dgm:pt modelId="{3EF366A2-B325-45D4-9712-538290172356}" type="pres">
      <dgm:prSet presAssocID="{E7B0C36A-55AF-4140-A85D-D74C4C7BC7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B0B9E0-859B-417F-9944-23B96DEEBC00}" type="pres">
      <dgm:prSet presAssocID="{E7B0C36A-55AF-4140-A85D-D74C4C7BC76B}" presName="childText" presStyleLbl="revTx" presStyleIdx="1" presStyleCnt="2">
        <dgm:presLayoutVars>
          <dgm:bulletEnabled val="1"/>
        </dgm:presLayoutVars>
      </dgm:prSet>
      <dgm:spPr/>
    </dgm:pt>
    <dgm:pt modelId="{702B494A-1FF7-461B-B185-6B1263E08433}" type="pres">
      <dgm:prSet presAssocID="{2F20587E-28AB-401B-9871-33C147987B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256E07-B4AC-4AF0-B032-0BA5F0FDE806}" type="presOf" srcId="{2F20587E-28AB-401B-9871-33C147987B7A}" destId="{702B494A-1FF7-461B-B185-6B1263E08433}" srcOrd="0" destOrd="0" presId="urn:microsoft.com/office/officeart/2005/8/layout/vList2"/>
    <dgm:cxn modelId="{AF642111-17CF-4554-BC1F-BFD3431977D8}" type="presOf" srcId="{9CA8B6D1-3646-42AD-B1D8-28460FBD511F}" destId="{059BD2B7-3E1F-4E47-9481-BFD2A0887617}" srcOrd="0" destOrd="0" presId="urn:microsoft.com/office/officeart/2005/8/layout/vList2"/>
    <dgm:cxn modelId="{CAF2E128-2F1F-4981-818F-668F2DBB79AB}" srcId="{FDC27F4F-ECC8-4AF7-B2BA-422BDE41643F}" destId="{A1B94CCE-6435-413B-B3B7-1BF4CBE98485}" srcOrd="1" destOrd="0" parTransId="{5D176314-665D-4A2A-A481-09C3B95D4125}" sibTransId="{18667741-4E70-40E4-9DF3-5B8555B3CF12}"/>
    <dgm:cxn modelId="{07DDDB47-30EC-4847-B06D-B419BA3C97B2}" srcId="{E7B0C36A-55AF-4140-A85D-D74C4C7BC76B}" destId="{AB3FCE7C-58E4-4EA7-99A6-CD418E26C6D1}" srcOrd="1" destOrd="0" parTransId="{67CE5C8F-9E68-4779-A14F-C25B8356918D}" sibTransId="{FE2BD0F8-B5FD-44FA-909C-C01716A14EC2}"/>
    <dgm:cxn modelId="{2530715A-5ABB-48BE-8BDB-43AAE668E4CF}" srcId="{E7B0C36A-55AF-4140-A85D-D74C4C7BC76B}" destId="{DF1417C6-8080-4A1D-B10A-F8895F3F279D}" srcOrd="0" destOrd="0" parTransId="{9ADF09F8-3636-4DBF-9FE2-BF653E4F523A}" sibTransId="{6E4CD050-F1E1-4F98-9F73-710ABD05D5DD}"/>
    <dgm:cxn modelId="{9E41058A-8174-4BF1-8160-26B80C121143}" type="presOf" srcId="{678D161B-0BBB-4740-B6C2-CFA362F96033}" destId="{0555C456-0900-49F2-949A-CCE04D5CF319}" srcOrd="0" destOrd="0" presId="urn:microsoft.com/office/officeart/2005/8/layout/vList2"/>
    <dgm:cxn modelId="{DC5BBE93-BA11-4C8F-B408-5A1B4E93F011}" srcId="{FDC27F4F-ECC8-4AF7-B2BA-422BDE41643F}" destId="{678D161B-0BBB-4740-B6C2-CFA362F96033}" srcOrd="0" destOrd="0" parTransId="{1D6F4382-98F2-445D-BD99-15D3132CEB03}" sibTransId="{E566A7B5-FF27-4E20-A40C-FA7215CA3518}"/>
    <dgm:cxn modelId="{925830A7-22A9-4E4F-B0A7-DC5ADCC838A1}" type="presOf" srcId="{FDC27F4F-ECC8-4AF7-B2BA-422BDE41643F}" destId="{13A065B8-F8A7-4D4D-A81E-59559BC75874}" srcOrd="0" destOrd="0" presId="urn:microsoft.com/office/officeart/2005/8/layout/vList2"/>
    <dgm:cxn modelId="{89A65CB0-4065-471B-B6C6-108AC503C33A}" type="presOf" srcId="{DF1417C6-8080-4A1D-B10A-F8895F3F279D}" destId="{4BB0B9E0-859B-417F-9944-23B96DEEBC00}" srcOrd="0" destOrd="0" presId="urn:microsoft.com/office/officeart/2005/8/layout/vList2"/>
    <dgm:cxn modelId="{0092A8B2-75C4-4B00-AD5A-45D1FFFAB3C8}" srcId="{9CA8B6D1-3646-42AD-B1D8-28460FBD511F}" destId="{FDC27F4F-ECC8-4AF7-B2BA-422BDE41643F}" srcOrd="0" destOrd="0" parTransId="{A9C649A4-2EA6-45AD-913A-4E97EE072779}" sibTransId="{0E39027C-C2B7-4C18-966A-A6EDA6FE641E}"/>
    <dgm:cxn modelId="{14051CC0-D0B7-4D8C-88AE-FA7942B9CEEC}" type="presOf" srcId="{AB3FCE7C-58E4-4EA7-99A6-CD418E26C6D1}" destId="{4BB0B9E0-859B-417F-9944-23B96DEEBC00}" srcOrd="0" destOrd="1" presId="urn:microsoft.com/office/officeart/2005/8/layout/vList2"/>
    <dgm:cxn modelId="{933A21C3-5672-42A4-ABE7-36EF8B7D6750}" srcId="{9CA8B6D1-3646-42AD-B1D8-28460FBD511F}" destId="{2F20587E-28AB-401B-9871-33C147987B7A}" srcOrd="2" destOrd="0" parTransId="{3A237CCD-58E2-4AA0-B1D7-7385B13C8F9B}" sibTransId="{F8A32C37-766E-4787-BAA7-6472DA5BF210}"/>
    <dgm:cxn modelId="{23ED44D0-268D-412E-A695-DDB01F4241EB}" type="presOf" srcId="{A1B94CCE-6435-413B-B3B7-1BF4CBE98485}" destId="{0555C456-0900-49F2-949A-CCE04D5CF319}" srcOrd="0" destOrd="1" presId="urn:microsoft.com/office/officeart/2005/8/layout/vList2"/>
    <dgm:cxn modelId="{0C0537D7-271B-4484-BBBB-68B0D064B0C4}" srcId="{9CA8B6D1-3646-42AD-B1D8-28460FBD511F}" destId="{E7B0C36A-55AF-4140-A85D-D74C4C7BC76B}" srcOrd="1" destOrd="0" parTransId="{E9B1970A-5F9C-42CC-A917-194A0B47CAE5}" sibTransId="{0D99FAD8-C3CC-4F64-B38F-F8FC242605F2}"/>
    <dgm:cxn modelId="{C60C91FA-B31E-4663-AE36-F34CAF88478A}" type="presOf" srcId="{E7B0C36A-55AF-4140-A85D-D74C4C7BC76B}" destId="{3EF366A2-B325-45D4-9712-538290172356}" srcOrd="0" destOrd="0" presId="urn:microsoft.com/office/officeart/2005/8/layout/vList2"/>
    <dgm:cxn modelId="{416B04F0-C071-4CA6-ABDD-8CA34521B3A2}" type="presParOf" srcId="{059BD2B7-3E1F-4E47-9481-BFD2A0887617}" destId="{13A065B8-F8A7-4D4D-A81E-59559BC75874}" srcOrd="0" destOrd="0" presId="urn:microsoft.com/office/officeart/2005/8/layout/vList2"/>
    <dgm:cxn modelId="{9AE3AFBD-6A79-4899-BEBE-49AF518849D8}" type="presParOf" srcId="{059BD2B7-3E1F-4E47-9481-BFD2A0887617}" destId="{0555C456-0900-49F2-949A-CCE04D5CF319}" srcOrd="1" destOrd="0" presId="urn:microsoft.com/office/officeart/2005/8/layout/vList2"/>
    <dgm:cxn modelId="{1199F7CD-3C03-4115-8A12-FD163C6B7E90}" type="presParOf" srcId="{059BD2B7-3E1F-4E47-9481-BFD2A0887617}" destId="{3EF366A2-B325-45D4-9712-538290172356}" srcOrd="2" destOrd="0" presId="urn:microsoft.com/office/officeart/2005/8/layout/vList2"/>
    <dgm:cxn modelId="{48343225-CD3D-4EC2-95FD-8A7B1B09F0C3}" type="presParOf" srcId="{059BD2B7-3E1F-4E47-9481-BFD2A0887617}" destId="{4BB0B9E0-859B-417F-9944-23B96DEEBC00}" srcOrd="3" destOrd="0" presId="urn:microsoft.com/office/officeart/2005/8/layout/vList2"/>
    <dgm:cxn modelId="{75486D9A-B0D3-4EAD-ADD8-06BF2F4FC268}" type="presParOf" srcId="{059BD2B7-3E1F-4E47-9481-BFD2A0887617}" destId="{702B494A-1FF7-461B-B185-6B1263E084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67523-B952-4392-9B5F-5694BB96BDC9}">
      <dsp:nvSpPr>
        <dsp:cNvPr id="0" name=""/>
        <dsp:cNvSpPr/>
      </dsp:nvSpPr>
      <dsp:spPr>
        <a:xfrm rot="5400000">
          <a:off x="6483277" y="-2495880"/>
          <a:ext cx="1424224" cy="6772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/>
            <a:t>Helse Bergen, Helse Fonna, Helse Førde, Helse Stavanger, Sjukehusapoteka Vest, Helse Vest IKT, Private, ideelle institusjoner </a:t>
          </a:r>
          <a:endParaRPr lang="en-US" sz="2400" kern="1200"/>
        </a:p>
      </dsp:txBody>
      <dsp:txXfrm rot="-5400000">
        <a:off x="3809324" y="247598"/>
        <a:ext cx="6702606" cy="1285174"/>
      </dsp:txXfrm>
    </dsp:sp>
    <dsp:sp modelId="{F1D628CF-38AD-4397-A0BC-0179AA7EC9C4}">
      <dsp:nvSpPr>
        <dsp:cNvPr id="0" name=""/>
        <dsp:cNvSpPr/>
      </dsp:nvSpPr>
      <dsp:spPr>
        <a:xfrm>
          <a:off x="0" y="44"/>
          <a:ext cx="3809323" cy="1780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Ansatt i søkerinstitusjon, minimum 20 % stilling</a:t>
          </a:r>
          <a:endParaRPr lang="en-US" sz="3000" kern="1200"/>
        </a:p>
      </dsp:txBody>
      <dsp:txXfrm>
        <a:off x="86906" y="86950"/>
        <a:ext cx="3635511" cy="1606468"/>
      </dsp:txXfrm>
    </dsp:sp>
    <dsp:sp modelId="{683F8972-685B-4B6B-9337-25B232B37D33}">
      <dsp:nvSpPr>
        <dsp:cNvPr id="0" name=""/>
        <dsp:cNvSpPr/>
      </dsp:nvSpPr>
      <dsp:spPr>
        <a:xfrm rot="5400000">
          <a:off x="6483277" y="-626586"/>
          <a:ext cx="1424224" cy="6772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/>
            <a:t>Søkers CV</a:t>
          </a:r>
          <a:endParaRPr lang="en-US" sz="2400" kern="120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CV for hovedveileder og/eller prosjektleder (for søknader om doktorgradsstipend)</a:t>
          </a:r>
          <a:endParaRPr lang="en-US" sz="2400" kern="1200" dirty="0"/>
        </a:p>
      </dsp:txBody>
      <dsp:txXfrm rot="-5400000">
        <a:off x="3809324" y="2116892"/>
        <a:ext cx="6702606" cy="1285174"/>
      </dsp:txXfrm>
    </dsp:sp>
    <dsp:sp modelId="{53D3923D-60E3-443E-92E4-8A079F83CFD7}">
      <dsp:nvSpPr>
        <dsp:cNvPr id="0" name=""/>
        <dsp:cNvSpPr/>
      </dsp:nvSpPr>
      <dsp:spPr>
        <a:xfrm>
          <a:off x="0" y="1869339"/>
          <a:ext cx="3809323" cy="1780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0" i="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Det må komme fram i CV vedlagt søknaden </a:t>
          </a:r>
          <a:r>
            <a:rPr lang="nb-NO" sz="3000" b="0" i="0" kern="1200" baseline="0" dirty="0"/>
            <a:t>at kravet er oppfylt</a:t>
          </a:r>
          <a:endParaRPr lang="en-US" sz="3000" kern="1200" dirty="0"/>
        </a:p>
      </dsp:txBody>
      <dsp:txXfrm>
        <a:off x="86906" y="1956245"/>
        <a:ext cx="3635511" cy="1606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B1AC1-77E8-49DA-A36C-66D5E9E6C9B9}">
      <dsp:nvSpPr>
        <dsp:cNvPr id="0" name=""/>
        <dsp:cNvSpPr/>
      </dsp:nvSpPr>
      <dsp:spPr>
        <a:xfrm>
          <a:off x="42" y="103595"/>
          <a:ext cx="4065889" cy="1604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Utlysningen gir tilgang til </a:t>
          </a:r>
          <a:r>
            <a:rPr lang="nb-NO" sz="2500" b="1" kern="1200"/>
            <a:t>søknadsskjema</a:t>
          </a:r>
          <a:endParaRPr lang="en-US" sz="2500" kern="1200"/>
        </a:p>
      </dsp:txBody>
      <dsp:txXfrm>
        <a:off x="42" y="103595"/>
        <a:ext cx="4065889" cy="1604227"/>
      </dsp:txXfrm>
    </dsp:sp>
    <dsp:sp modelId="{CAA7DFDD-AF4A-4828-B62B-5B1ABD099059}">
      <dsp:nvSpPr>
        <dsp:cNvPr id="0" name=""/>
        <dsp:cNvSpPr/>
      </dsp:nvSpPr>
      <dsp:spPr>
        <a:xfrm>
          <a:off x="42" y="1707823"/>
          <a:ext cx="4065889" cy="2539125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21000" b="-2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54D87-DD3C-4A6C-84FC-6A7CBC91DDA2}">
      <dsp:nvSpPr>
        <dsp:cNvPr id="0" name=""/>
        <dsp:cNvSpPr/>
      </dsp:nvSpPr>
      <dsp:spPr>
        <a:xfrm>
          <a:off x="4635156" y="103595"/>
          <a:ext cx="4065889" cy="1604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Uavhengig av skjema, kan det jobbes med </a:t>
          </a:r>
          <a:r>
            <a:rPr lang="nb-NO" sz="2500" b="1" kern="1200"/>
            <a:t>vedleggene</a:t>
          </a:r>
          <a:r>
            <a:rPr lang="nb-NO" sz="2500" kern="1200"/>
            <a:t> som skal lastes opp i skjemaet:</a:t>
          </a:r>
          <a:endParaRPr lang="en-US" sz="2500" kern="1200"/>
        </a:p>
      </dsp:txBody>
      <dsp:txXfrm>
        <a:off x="4635156" y="103595"/>
        <a:ext cx="4065889" cy="1604227"/>
      </dsp:txXfrm>
    </dsp:sp>
    <dsp:sp modelId="{640FBD7F-0E5B-4290-85BA-014EFA6A649A}">
      <dsp:nvSpPr>
        <dsp:cNvPr id="0" name=""/>
        <dsp:cNvSpPr/>
      </dsp:nvSpPr>
      <dsp:spPr>
        <a:xfrm>
          <a:off x="4635156" y="1707823"/>
          <a:ext cx="4065889" cy="2539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Vedlegg 1: Prosjektbeskrivelsen – se mal på norsk og engelsk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Vedlegg 2: Relevant CV, liste over vitenskapelige publikasjoner siste fem år, andre obligatoriske vedlegg, jf. retningslinjene for søknadstypen</a:t>
          </a:r>
          <a:endParaRPr lang="en-US" sz="2000" kern="1200"/>
        </a:p>
      </dsp:txBody>
      <dsp:txXfrm>
        <a:off x="4635156" y="1707823"/>
        <a:ext cx="4065889" cy="2539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0413-81E8-48B3-B4CB-C22C215B017B}">
      <dsp:nvSpPr>
        <dsp:cNvPr id="0" name=""/>
        <dsp:cNvSpPr/>
      </dsp:nvSpPr>
      <dsp:spPr>
        <a:xfrm>
          <a:off x="0" y="574"/>
          <a:ext cx="9718674" cy="134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A1143-FE13-4EF7-88D4-C7E881DF8891}">
      <dsp:nvSpPr>
        <dsp:cNvPr id="0" name=""/>
        <dsp:cNvSpPr/>
      </dsp:nvSpPr>
      <dsp:spPr>
        <a:xfrm>
          <a:off x="406617" y="303017"/>
          <a:ext cx="739304" cy="7393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B2842-F7F4-4826-BA5F-2998FB2003FD}">
      <dsp:nvSpPr>
        <dsp:cNvPr id="0" name=""/>
        <dsp:cNvSpPr/>
      </dsp:nvSpPr>
      <dsp:spPr>
        <a:xfrm>
          <a:off x="1552538" y="574"/>
          <a:ext cx="8166135" cy="134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60" tIns="142260" rIns="142260" bIns="1422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Vedtak i samarbeidsorganets møte 26. november 2025</a:t>
          </a:r>
          <a:endParaRPr lang="en-US" sz="2500" kern="1200"/>
        </a:p>
      </dsp:txBody>
      <dsp:txXfrm>
        <a:off x="1552538" y="574"/>
        <a:ext cx="8166135" cy="1344189"/>
      </dsp:txXfrm>
    </dsp:sp>
    <dsp:sp modelId="{51C3E74C-EFE4-41DE-B5F5-A2D79A9D37D1}">
      <dsp:nvSpPr>
        <dsp:cNvPr id="0" name=""/>
        <dsp:cNvSpPr/>
      </dsp:nvSpPr>
      <dsp:spPr>
        <a:xfrm>
          <a:off x="0" y="1680811"/>
          <a:ext cx="9718674" cy="134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FA8B9-CEEA-48A8-9F24-A7F486D83D4D}">
      <dsp:nvSpPr>
        <dsp:cNvPr id="0" name=""/>
        <dsp:cNvSpPr/>
      </dsp:nvSpPr>
      <dsp:spPr>
        <a:xfrm>
          <a:off x="406617" y="1983253"/>
          <a:ext cx="739304" cy="7393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85ACB-E9DC-46EA-9858-FE51D8DD4B0A}">
      <dsp:nvSpPr>
        <dsp:cNvPr id="0" name=""/>
        <dsp:cNvSpPr/>
      </dsp:nvSpPr>
      <dsp:spPr>
        <a:xfrm>
          <a:off x="1552538" y="1680811"/>
          <a:ext cx="8166135" cy="134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60" tIns="142260" rIns="142260" bIns="1422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Informasjon om tildelingen på nettside, </a:t>
          </a:r>
          <a:r>
            <a:rPr lang="nb-NO" sz="2500" kern="1200">
              <a:hlinkClick xmlns:r="http://schemas.openxmlformats.org/officeDocument/2006/relationships" r:id="rId5"/>
            </a:rPr>
            <a:t>http://helse-vest.no/forsking</a:t>
          </a:r>
          <a:endParaRPr lang="en-US" sz="2500" kern="1200"/>
        </a:p>
      </dsp:txBody>
      <dsp:txXfrm>
        <a:off x="1552538" y="1680811"/>
        <a:ext cx="8166135" cy="1344189"/>
      </dsp:txXfrm>
    </dsp:sp>
    <dsp:sp modelId="{F3EEC9BE-6615-4BAD-B250-ED1943A75D82}">
      <dsp:nvSpPr>
        <dsp:cNvPr id="0" name=""/>
        <dsp:cNvSpPr/>
      </dsp:nvSpPr>
      <dsp:spPr>
        <a:xfrm>
          <a:off x="0" y="3361048"/>
          <a:ext cx="9718674" cy="134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8FB43-47D3-4BA1-8345-D2AE45488D04}">
      <dsp:nvSpPr>
        <dsp:cNvPr id="0" name=""/>
        <dsp:cNvSpPr/>
      </dsp:nvSpPr>
      <dsp:spPr>
        <a:xfrm>
          <a:off x="406617" y="3663490"/>
          <a:ext cx="739304" cy="7393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24038-5A93-42B3-B735-20F7FCE31CCE}">
      <dsp:nvSpPr>
        <dsp:cNvPr id="0" name=""/>
        <dsp:cNvSpPr/>
      </dsp:nvSpPr>
      <dsp:spPr>
        <a:xfrm>
          <a:off x="1552538" y="3361048"/>
          <a:ext cx="8166135" cy="134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60" tIns="142260" rIns="142260" bIns="1422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Tildelingsbrev og tilbakemelding</a:t>
          </a:r>
          <a:endParaRPr lang="en-US" sz="2500" kern="1200"/>
        </a:p>
      </dsp:txBody>
      <dsp:txXfrm>
        <a:off x="1552538" y="3361048"/>
        <a:ext cx="8166135" cy="1344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065B8-F8A7-4D4D-A81E-59559BC75874}">
      <dsp:nvSpPr>
        <dsp:cNvPr id="0" name=""/>
        <dsp:cNvSpPr/>
      </dsp:nvSpPr>
      <dsp:spPr>
        <a:xfrm>
          <a:off x="0" y="41959"/>
          <a:ext cx="9020443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/>
            <a:t>På nettsiden</a:t>
          </a:r>
          <a:endParaRPr lang="en-US" sz="3000" kern="1200"/>
        </a:p>
      </dsp:txBody>
      <dsp:txXfrm>
        <a:off x="35125" y="77084"/>
        <a:ext cx="8950193" cy="649299"/>
      </dsp:txXfrm>
    </dsp:sp>
    <dsp:sp modelId="{0555C456-0900-49F2-949A-CCE04D5CF319}">
      <dsp:nvSpPr>
        <dsp:cNvPr id="0" name=""/>
        <dsp:cNvSpPr/>
      </dsp:nvSpPr>
      <dsp:spPr>
        <a:xfrm>
          <a:off x="0" y="761509"/>
          <a:ext cx="9020443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9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300" kern="1200"/>
            <a:t>Informasjon i utlysningsteksten, inkl. en oversikt over hva som fører til at en søknad ikke blir faglig vurdert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300" kern="1200"/>
            <a:t>Retningslinjer</a:t>
          </a:r>
          <a:br>
            <a:rPr lang="nb-NO" sz="2300" kern="1200"/>
          </a:br>
          <a:endParaRPr lang="en-US" sz="2300" kern="1200"/>
        </a:p>
      </dsp:txBody>
      <dsp:txXfrm>
        <a:off x="0" y="761509"/>
        <a:ext cx="9020443" cy="1459350"/>
      </dsp:txXfrm>
    </dsp:sp>
    <dsp:sp modelId="{3EF366A2-B325-45D4-9712-538290172356}">
      <dsp:nvSpPr>
        <dsp:cNvPr id="0" name=""/>
        <dsp:cNvSpPr/>
      </dsp:nvSpPr>
      <dsp:spPr>
        <a:xfrm>
          <a:off x="0" y="2220859"/>
          <a:ext cx="9020443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/>
            <a:t>Veiledning i søknadsskjemaet</a:t>
          </a:r>
          <a:endParaRPr lang="en-US" sz="3000" kern="1200"/>
        </a:p>
      </dsp:txBody>
      <dsp:txXfrm>
        <a:off x="35125" y="2255984"/>
        <a:ext cx="8950193" cy="649299"/>
      </dsp:txXfrm>
    </dsp:sp>
    <dsp:sp modelId="{4BB0B9E0-859B-417F-9944-23B96DEEBC00}">
      <dsp:nvSpPr>
        <dsp:cNvPr id="0" name=""/>
        <dsp:cNvSpPr/>
      </dsp:nvSpPr>
      <dsp:spPr>
        <a:xfrm>
          <a:off x="0" y="2940409"/>
          <a:ext cx="9020443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9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300" kern="1200"/>
            <a:t>Informasjonsbokser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300" kern="1200"/>
            <a:t>Spørsmålstegn</a:t>
          </a:r>
          <a:br>
            <a:rPr lang="nb-NO" sz="2300" kern="1200"/>
          </a:br>
          <a:endParaRPr lang="en-US" sz="2300" kern="1200"/>
        </a:p>
      </dsp:txBody>
      <dsp:txXfrm>
        <a:off x="0" y="2940409"/>
        <a:ext cx="9020443" cy="1117800"/>
      </dsp:txXfrm>
    </dsp:sp>
    <dsp:sp modelId="{702B494A-1FF7-461B-B185-6B1263E08433}">
      <dsp:nvSpPr>
        <dsp:cNvPr id="0" name=""/>
        <dsp:cNvSpPr/>
      </dsp:nvSpPr>
      <dsp:spPr>
        <a:xfrm>
          <a:off x="0" y="4058209"/>
          <a:ext cx="9020443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/>
            <a:t>E-postboks – </a:t>
          </a:r>
          <a:r>
            <a:rPr lang="nb-NO" sz="2400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forskningsmidler@helse-vest.no</a:t>
          </a:r>
          <a:endParaRPr lang="en-US" sz="2400" kern="1200">
            <a:solidFill>
              <a:schemeClr val="bg1"/>
            </a:solidFill>
          </a:endParaRPr>
        </a:p>
      </dsp:txBody>
      <dsp:txXfrm>
        <a:off x="35125" y="4093334"/>
        <a:ext cx="8950193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06.06.2025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Unntak fra regelen om tildeling etter innstilling fra eksterne vurderingskomiteer:</a:t>
            </a:r>
            <a:r>
              <a:rPr lang="nb-NO" baseline="0"/>
              <a:t> </a:t>
            </a:r>
            <a:r>
              <a:rPr lang="nb-NO"/>
              <a:t>belønningsmidler,</a:t>
            </a:r>
            <a:r>
              <a:rPr lang="nb-NO" baseline="0"/>
              <a:t> insentivmidler, posisjoneringsmidler og nasjonale forpliktelser.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60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96C09-6C23-408F-8B9F-1498CB81D626}" type="slidenum">
              <a:rPr lang="nb-NO" smtClean="0"/>
              <a:pPr eaLnBrk="1" hangingPunct="1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45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75753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525" indent="-275586" defTabSz="875753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346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3284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4222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5161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6099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7037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7975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sz="1100">
                <a:latin typeface="Arial" charset="0"/>
              </a:rPr>
              <a:t>KKF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5753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525" indent="-275586" defTabSz="875753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346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3284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4222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5161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6099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7037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7975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C497F7B-3123-42E7-9485-84065C5E09B1}" type="datetime1">
              <a:rPr lang="nb-NO" sz="1100">
                <a:latin typeface="Arial" charset="0"/>
              </a:rPr>
              <a:pPr/>
              <a:t>06.06.2025</a:t>
            </a:fld>
            <a:endParaRPr lang="nb-NO" sz="1100">
              <a:latin typeface="Arial" charset="0"/>
            </a:endParaRP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753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525" indent="-275586" defTabSz="875753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346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3284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4222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5161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6099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7037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7975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77DC944-19E7-4BE6-949B-EBD10F0589A9}" type="slidenum">
              <a:rPr lang="nb-NO" sz="1100">
                <a:latin typeface="Arial" charset="0"/>
              </a:rPr>
              <a:pPr/>
              <a:t>23</a:t>
            </a:fld>
            <a:endParaRPr lang="nb-NO" sz="1100">
              <a:latin typeface="Arial" charset="0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68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Mangler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forankringsavtale</a:t>
            </a:r>
            <a:r>
              <a:rPr lang="en-GB"/>
              <a:t>: </a:t>
            </a:r>
          </a:p>
          <a:p>
            <a:pPr marL="887137" lvl="1" indent="-342900"/>
            <a:r>
              <a:rPr lang="en-GB" err="1"/>
              <a:t>Manglende</a:t>
            </a:r>
            <a:r>
              <a:rPr lang="en-GB"/>
              <a:t> </a:t>
            </a:r>
            <a:r>
              <a:rPr lang="en-GB" err="1"/>
              <a:t>forankringsavtale</a:t>
            </a:r>
            <a:r>
              <a:rPr lang="en-GB"/>
              <a:t> og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dokumentert</a:t>
            </a:r>
            <a:r>
              <a:rPr lang="en-GB"/>
              <a:t> </a:t>
            </a:r>
            <a:r>
              <a:rPr lang="en-GB" err="1"/>
              <a:t>stillingsforhold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minst</a:t>
            </a:r>
            <a:r>
              <a:rPr lang="en-GB"/>
              <a:t> 20 % </a:t>
            </a:r>
          </a:p>
          <a:p>
            <a:pPr marL="887137" lvl="1" indent="-342900"/>
            <a:r>
              <a:rPr lang="en-GB" err="1"/>
              <a:t>Gamle</a:t>
            </a:r>
            <a:r>
              <a:rPr lang="en-GB"/>
              <a:t> </a:t>
            </a:r>
            <a:r>
              <a:rPr lang="en-GB" err="1"/>
              <a:t>versjoner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forankringsavtalen</a:t>
            </a:r>
            <a:r>
              <a:rPr lang="en-GB"/>
              <a:t> (mal og/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datering</a:t>
            </a:r>
            <a:r>
              <a:rPr lang="en-GB"/>
              <a:t>)</a:t>
            </a:r>
          </a:p>
          <a:p>
            <a:pPr marL="887137" lvl="1" indent="-342900"/>
            <a:r>
              <a:rPr lang="en-GB" err="1"/>
              <a:t>Forankringsavtalen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signert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alle </a:t>
            </a:r>
            <a:r>
              <a:rPr lang="en-GB" err="1"/>
              <a:t>parter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-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omtalt</a:t>
            </a:r>
            <a:r>
              <a:rPr lang="en-GB"/>
              <a:t> </a:t>
            </a:r>
            <a:r>
              <a:rPr lang="en-GB" err="1"/>
              <a:t>brukermedvirkning</a:t>
            </a:r>
            <a:r>
              <a:rPr lang="en-GB"/>
              <a:t>. Husk at </a:t>
            </a:r>
            <a:r>
              <a:rPr lang="en-GB" err="1"/>
              <a:t>selv</a:t>
            </a:r>
            <a:r>
              <a:rPr lang="en-GB"/>
              <a:t> om </a:t>
            </a:r>
            <a:r>
              <a:rPr lang="en-GB" err="1"/>
              <a:t>brukermedvirkning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er </a:t>
            </a:r>
            <a:r>
              <a:rPr lang="en-GB" err="1"/>
              <a:t>aktuelt</a:t>
            </a:r>
            <a:r>
              <a:rPr lang="en-GB"/>
              <a:t>, </a:t>
            </a:r>
            <a:r>
              <a:rPr lang="en-GB" err="1"/>
              <a:t>må</a:t>
            </a:r>
            <a:r>
              <a:rPr lang="en-GB"/>
              <a:t> </a:t>
            </a:r>
            <a:r>
              <a:rPr lang="en-GB" err="1"/>
              <a:t>dette</a:t>
            </a:r>
            <a:r>
              <a:rPr lang="en-GB"/>
              <a:t> </a:t>
            </a:r>
            <a:r>
              <a:rPr lang="en-GB" err="1"/>
              <a:t>likevel</a:t>
            </a:r>
            <a:r>
              <a:rPr lang="en-GB"/>
              <a:t> </a:t>
            </a:r>
            <a:r>
              <a:rPr lang="en-GB" err="1"/>
              <a:t>presiseres</a:t>
            </a:r>
            <a:r>
              <a:rPr lang="en-GB"/>
              <a:t> for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søknaden</a:t>
            </a:r>
            <a:r>
              <a:rPr lang="en-GB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/>
              <a:t>- Mangler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budsjett</a:t>
            </a:r>
            <a:r>
              <a:rPr lang="en-GB"/>
              <a:t>:</a:t>
            </a:r>
          </a:p>
          <a:p>
            <a:pPr marL="887137" lvl="1" indent="-342900"/>
            <a:r>
              <a:rPr lang="en-GB" err="1"/>
              <a:t>Søkt</a:t>
            </a:r>
            <a:r>
              <a:rPr lang="en-GB"/>
              <a:t> om </a:t>
            </a:r>
            <a:r>
              <a:rPr lang="en-GB" err="1"/>
              <a:t>budsjettposter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dekkes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den </a:t>
            </a:r>
            <a:r>
              <a:rPr lang="en-GB" err="1"/>
              <a:t>aktuelle</a:t>
            </a:r>
            <a:r>
              <a:rPr lang="en-GB"/>
              <a:t> </a:t>
            </a:r>
            <a:r>
              <a:rPr lang="en-GB" err="1"/>
              <a:t>søknadskategorien</a:t>
            </a:r>
            <a:r>
              <a:rPr lang="en-GB"/>
              <a:t> (for </a:t>
            </a:r>
            <a:r>
              <a:rPr lang="en-GB" err="1"/>
              <a:t>eks</a:t>
            </a:r>
            <a:r>
              <a:rPr lang="en-GB"/>
              <a:t>. </a:t>
            </a:r>
            <a:r>
              <a:rPr lang="en-GB" err="1"/>
              <a:t>forskerstillinger</a:t>
            </a:r>
            <a:r>
              <a:rPr lang="en-GB"/>
              <a:t>, </a:t>
            </a:r>
            <a:r>
              <a:rPr lang="en-GB" err="1"/>
              <a:t>driftsmidler</a:t>
            </a:r>
            <a:r>
              <a:rPr lang="en-GB"/>
              <a:t> </a:t>
            </a:r>
            <a:r>
              <a:rPr lang="en-GB" err="1"/>
              <a:t>ph.d.</a:t>
            </a:r>
            <a:r>
              <a:rPr lang="en-GB"/>
              <a:t> etc.)</a:t>
            </a:r>
          </a:p>
          <a:p>
            <a:pPr marL="887137" lvl="1" indent="-342900"/>
            <a:r>
              <a:rPr lang="en-GB" err="1"/>
              <a:t>Totalrammen</a:t>
            </a:r>
            <a:r>
              <a:rPr lang="en-GB"/>
              <a:t> for </a:t>
            </a:r>
            <a:r>
              <a:rPr lang="en-GB" err="1"/>
              <a:t>prosjektet</a:t>
            </a:r>
            <a:r>
              <a:rPr lang="en-GB"/>
              <a:t> </a:t>
            </a:r>
            <a:r>
              <a:rPr lang="en-GB" err="1"/>
              <a:t>overskrider</a:t>
            </a:r>
            <a:r>
              <a:rPr lang="en-GB"/>
              <a:t> </a:t>
            </a:r>
            <a:r>
              <a:rPr lang="en-GB" err="1"/>
              <a:t>ramme</a:t>
            </a:r>
            <a:r>
              <a:rPr lang="en-GB"/>
              <a:t> for </a:t>
            </a:r>
            <a:r>
              <a:rPr lang="en-GB" err="1"/>
              <a:t>søknadskategorien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- </a:t>
            </a:r>
            <a:r>
              <a:rPr lang="en-GB" err="1"/>
              <a:t>Formelle</a:t>
            </a:r>
            <a:r>
              <a:rPr lang="en-GB"/>
              <a:t> </a:t>
            </a:r>
            <a:r>
              <a:rPr lang="en-GB" err="1"/>
              <a:t>krav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søker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oppfylt</a:t>
            </a:r>
            <a:r>
              <a:rPr lang="en-GB"/>
              <a:t>, </a:t>
            </a:r>
            <a:r>
              <a:rPr lang="en-GB" err="1"/>
              <a:t>eks</a:t>
            </a:r>
            <a:r>
              <a:rPr lang="en-GB"/>
              <a:t>. </a:t>
            </a:r>
            <a:r>
              <a:rPr lang="en-GB" err="1"/>
              <a:t>krav</a:t>
            </a:r>
            <a:r>
              <a:rPr lang="en-GB"/>
              <a:t> om </a:t>
            </a:r>
            <a:r>
              <a:rPr lang="en-GB" err="1"/>
              <a:t>fullført</a:t>
            </a:r>
            <a:r>
              <a:rPr lang="en-GB"/>
              <a:t> </a:t>
            </a:r>
            <a:r>
              <a:rPr lang="en-GB" err="1"/>
              <a:t>ph.d.</a:t>
            </a:r>
            <a:r>
              <a:rPr lang="en-GB"/>
              <a:t>/</a:t>
            </a:r>
            <a:r>
              <a:rPr lang="en-GB" err="1"/>
              <a:t>mastergrad</a:t>
            </a:r>
            <a:endParaRPr lang="en-GB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80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Har du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obligaorisk</a:t>
            </a:r>
            <a:r>
              <a:rPr lang="en-GB" dirty="0"/>
              <a:t> </a:t>
            </a:r>
            <a:r>
              <a:rPr lang="en-GB" dirty="0" err="1"/>
              <a:t>dokumentasjon</a:t>
            </a:r>
            <a:r>
              <a:rPr lang="en-GB" dirty="0"/>
              <a:t>?</a:t>
            </a:r>
          </a:p>
          <a:p>
            <a:pPr marL="887137" lvl="1" indent="-342900"/>
            <a:r>
              <a:rPr lang="en-GB" dirty="0" err="1"/>
              <a:t>Veiledererklæring</a:t>
            </a:r>
            <a:r>
              <a:rPr lang="en-GB" dirty="0"/>
              <a:t> (</a:t>
            </a:r>
            <a:r>
              <a:rPr lang="en-GB" dirty="0" err="1"/>
              <a:t>ph.d.</a:t>
            </a:r>
            <a:r>
              <a:rPr lang="en-GB" dirty="0"/>
              <a:t>-stipend)</a:t>
            </a:r>
          </a:p>
          <a:p>
            <a:pPr marL="887137" lvl="1" indent="-342900"/>
            <a:r>
              <a:rPr lang="en-GB" dirty="0"/>
              <a:t>Husk at </a:t>
            </a:r>
            <a:r>
              <a:rPr lang="en-GB" dirty="0" err="1"/>
              <a:t>krav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vedlegg</a:t>
            </a:r>
            <a:r>
              <a:rPr lang="en-GB" dirty="0"/>
              <a:t> </a:t>
            </a:r>
            <a:r>
              <a:rPr lang="en-GB" dirty="0" err="1"/>
              <a:t>varierer</a:t>
            </a:r>
            <a:r>
              <a:rPr lang="en-GB" dirty="0"/>
              <a:t> </a:t>
            </a:r>
            <a:r>
              <a:rPr lang="en-GB" dirty="0" err="1"/>
              <a:t>mellom</a:t>
            </a:r>
            <a:r>
              <a:rPr lang="en-GB" dirty="0"/>
              <a:t> </a:t>
            </a:r>
            <a:r>
              <a:rPr lang="en-GB" dirty="0" err="1"/>
              <a:t>søknadskategoriene</a:t>
            </a:r>
            <a:endParaRPr lang="en-GB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907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Mangler klare, testbare hypoteser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For beskrivende «vi vil undersøke»…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Mer kvalitetssikring/kvalitetsutvikling enn forskning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Mangler vurdering/overbevisning om studiedesign er riktig/tilstrekkelig til å svare på det/de aktuelle forskningsspørsmål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Mangler beregning av statistisk styrke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Hvorfor?</a:t>
            </a: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Søker må overbevise om at dette prosjektet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333">
                <a:latin typeface="Arial" panose="020B0604020202020204" pitchFamily="34" charset="0"/>
                <a:cs typeface="Arial" panose="020B0604020202020204" pitchFamily="34" charset="0"/>
              </a:rPr>
              <a:t>Vil belyse en viktig problemstilling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300">
                <a:latin typeface="Arial"/>
                <a:cs typeface="Arial"/>
              </a:rPr>
              <a:t>Vil gi </a:t>
            </a:r>
            <a:r>
              <a:rPr lang="nb-NO" sz="2300" u="sng">
                <a:latin typeface="Arial"/>
                <a:cs typeface="Arial"/>
              </a:rPr>
              <a:t>ny</a:t>
            </a:r>
            <a:r>
              <a:rPr lang="nb-NO" sz="2300">
                <a:latin typeface="Arial"/>
                <a:cs typeface="Arial"/>
              </a:rPr>
              <a:t> kunnskap</a:t>
            </a:r>
          </a:p>
          <a:p>
            <a:pPr marL="1088390" lvl="2" indent="-215900">
              <a:lnSpc>
                <a:spcPct val="120000"/>
              </a:lnSpc>
            </a:pPr>
            <a:endParaRPr lang="nb-NO" sz="2333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536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15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300" dirty="0">
                <a:latin typeface="Arial"/>
                <a:cs typeface="Arial"/>
              </a:rPr>
              <a:t>Prosjektets nytteverdi for </a:t>
            </a:r>
            <a:r>
              <a:rPr lang="nb-NO" sz="2300" u="sng" dirty="0">
                <a:latin typeface="Arial"/>
                <a:cs typeface="Arial"/>
              </a:rPr>
              <a:t>klinisk praksis</a:t>
            </a:r>
            <a:r>
              <a:rPr lang="nb-NO" sz="2300" dirty="0">
                <a:latin typeface="Arial"/>
                <a:cs typeface="Arial"/>
              </a:rPr>
              <a:t> er ikke tilstrekkelig beskrevet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Prosjektbeskrivelsen bør synliggjøre en tydelig relevans for spesialisthelsetjenesten 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400" dirty="0">
                <a:latin typeface="Arial"/>
                <a:cs typeface="Arial"/>
              </a:rPr>
              <a:t>Prosjektbeskrivelsen bør synliggjøre hvordan og når forskningen kan benyttes i klinisk praksis/spesialisthelsetjenesten.</a:t>
            </a:r>
            <a:endParaRPr lang="en-GB" sz="2400" dirty="0"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Svak beskrivelse av forskningsmiljøet: </a:t>
            </a:r>
          </a:p>
          <a:p>
            <a:pPr marL="887137" lvl="1" indent="-342900">
              <a:lnSpc>
                <a:spcPct val="120000"/>
              </a:lnSpc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Søker har ikke vist at han/hun, forskningsmiljø og/eller samarbeidspartnere har tilstrekkelig kvalitet, kapasitet eller kompetanse til å gjennomføre planene. </a:t>
            </a:r>
          </a:p>
          <a:p>
            <a:pPr marL="887137" lvl="1" indent="-342900">
              <a:lnSpc>
                <a:spcPct val="120000"/>
              </a:lnSpc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Ulike roller er ikke tydelig i søknaden. Alle prosjektdeltakere bør ha en tydelig funksjon i prosjektet. </a:t>
            </a:r>
          </a:p>
          <a:p>
            <a:pPr marL="887137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Hvem skal gjøre hva? Er relevante fagmiljøer invitert inn?</a:t>
            </a:r>
          </a:p>
          <a:p>
            <a:pPr marL="887137" lvl="1" indent="-342900">
              <a:lnSpc>
                <a:spcPct val="120000"/>
              </a:lnSpc>
            </a:pPr>
            <a:endParaRPr lang="nb-N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Ikke identifisert </a:t>
            </a:r>
            <a:r>
              <a:rPr lang="nb-NO" sz="2600" dirty="0" err="1">
                <a:latin typeface="Arial" panose="020B0604020202020204" pitchFamily="34" charset="0"/>
                <a:cs typeface="Arial" panose="020B0604020202020204" pitchFamily="34" charset="0"/>
              </a:rPr>
              <a:t>risiki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 knyttet til gjennomføringen av prosjektet og skissert alternativ plan: </a:t>
            </a:r>
          </a:p>
          <a:p>
            <a:pPr marL="887137" lvl="1" indent="-342900">
              <a:lnSpc>
                <a:spcPct val="120000"/>
              </a:lnSpc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Er prosjektet gjennomførbart innen de fastsatte rammene/med tilgjengelig data/pasientgrunnlag?</a:t>
            </a:r>
          </a:p>
          <a:p>
            <a:pPr marL="887137" lvl="1" indent="-342900">
              <a:lnSpc>
                <a:spcPct val="120000"/>
              </a:lnSpc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Hvis større uforutsette hendelser oppstår, hvordan vil prosjektet kunne imøtegå disse?</a:t>
            </a:r>
          </a:p>
          <a:p>
            <a:pPr marL="887137" lvl="1" indent="-342900">
              <a:lnSpc>
                <a:spcPct val="120000"/>
              </a:lnSpc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Ikke risiko for studiepasienter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326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BFF91-9FDD-42D8-A473-0A3FB66D30D2}" type="slidenum">
              <a:rPr lang="nb-NO" smtClean="0"/>
              <a:pPr eaLnBrk="1" hangingPunct="1"/>
              <a:t>32</a:t>
            </a:fld>
            <a:endParaRPr lang="nb-NO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003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6A04E6-37A3-467B-858F-5F945C25D1C4}" type="slidenum">
              <a:rPr lang="nb-NO" smtClean="0"/>
              <a:pPr eaLnBrk="1" hangingPunct="1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547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68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75753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525" indent="-275586" defTabSz="875753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346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3284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4222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5161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6099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7037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7975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sz="1100">
                <a:solidFill>
                  <a:prstClr val="black"/>
                </a:solidFill>
                <a:latin typeface="Arial" charset="0"/>
              </a:rPr>
              <a:t>KKF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5753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525" indent="-275586" defTabSz="875753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346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3284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4222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5161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6099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7037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7975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CD3E571-F913-457F-8A0A-D7C16AEB5DE7}" type="datetime1">
              <a:rPr lang="nb-NO" sz="1100">
                <a:solidFill>
                  <a:prstClr val="black"/>
                </a:solidFill>
                <a:latin typeface="Arial" charset="0"/>
              </a:rPr>
              <a:pPr/>
              <a:t>06.06.2025</a:t>
            </a:fld>
            <a:endParaRPr lang="nb-NO" sz="11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753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525" indent="-275586" defTabSz="875753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346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3284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4222" indent="-220469" defTabSz="875753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5161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6099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7037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7975" indent="-220469" algn="ctr" defTabSz="8757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72DDAD4-16FD-4AF4-8CF9-71D72119F1EF}" type="slidenum">
              <a:rPr lang="nb-NO" sz="110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nb-NO" sz="11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54" y="4716464"/>
            <a:ext cx="5437168" cy="4465637"/>
          </a:xfrm>
          <a:noFill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303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812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908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847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814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002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802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054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258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722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4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39A4A-1FEA-4052-81FA-D8B4C42499E5}" type="slidenum">
              <a:rPr lang="nb-NO" smtClean="0"/>
              <a:pPr eaLnBrk="1" hangingPunct="1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791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974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A9887-8442-4D0D-9690-0F4F58023C1F}" type="slidenum">
              <a:rPr lang="nb-NO" smtClean="0"/>
              <a:pPr eaLnBrk="1" hangingPunct="1"/>
              <a:t>47</a:t>
            </a:fld>
            <a:endParaRPr 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746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Retningslinjer knyttet til tilbakemelding vil bli oppdatert.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72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Private, ideelle institusjoner:</a:t>
            </a:r>
            <a:r>
              <a:rPr lang="nb-NO" sz="1200" baseline="0"/>
              <a:t>  </a:t>
            </a:r>
            <a:r>
              <a:rPr lang="nb-NO" sz="1200" err="1"/>
              <a:t>Haraldsplass</a:t>
            </a:r>
            <a:r>
              <a:rPr lang="nb-NO" sz="1200"/>
              <a:t>, Revmatismesykehuset, Olaviken, Betanien, Voss DPS, Jæren DPS, Solli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20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94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9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67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16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>
                <a:solidFill>
                  <a:prstClr val="black"/>
                </a:solidFill>
              </a:rPr>
              <a:pPr/>
              <a:t>19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06.06.2025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bildeknappen for å sette inn ikon her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8F7D4894-F1A9-8B4B-92DF-98D8F2D8D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75B32C43-708D-424B-88BB-2213BCD2B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580B64D-CEB7-6C43-87E0-FB58CA0DD84E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D8C6286-FBDA-E148-890F-DCED013A9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9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81D08FE6-568F-4945-9F8A-309CF9348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1FB409F8-CAC2-5B43-9AA2-89A546C15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AB27105F-E7A8-3046-93B9-03B1E62261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80A78E2F-7296-604B-A67D-E06DDF3D8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87D6C359-C2B0-B648-AECE-0287B604D7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EABA0026-9E4F-2E46-86EE-3FE717A40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1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F884CA03-3524-3B4F-8891-1E71B2D93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D0F2599-3349-F94E-A38C-A10B36627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3E77D577-B214-EE44-9C5D-5EAB8519F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22D40797-8B9A-314D-8812-8C8A874CD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2817C3F-DD4F-A740-8F12-D8931D8CD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06.06.2025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06.06.2025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1FCA0850-B749-0540-9EFB-B12B3F4A3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800225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5" y="2550320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00787" y="1800225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00787" y="2550320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06.06.2025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0075" y="1950245"/>
            <a:ext cx="8701088" cy="435054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x bilder /m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00075" y="900113"/>
            <a:ext cx="3600450" cy="1800225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4365547" y="900114"/>
            <a:ext cx="3450431" cy="2700338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4365547" y="3750470"/>
            <a:ext cx="3450431" cy="2550319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5"/>
          </p:nvPr>
        </p:nvSpPr>
        <p:spPr>
          <a:xfrm>
            <a:off x="600075" y="2850357"/>
            <a:ext cx="3600450" cy="3450431"/>
          </a:xfrm>
          <a:prstGeom prst="rect">
            <a:avLst/>
          </a:prstGeom>
          <a:solidFill>
            <a:schemeClr val="accent5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>
                <a:solidFill>
                  <a:schemeClr val="l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59" y="375047"/>
            <a:ext cx="1503683" cy="381001"/>
          </a:xfrm>
          <a:prstGeom prst="rect">
            <a:avLst/>
          </a:prstGeom>
        </p:spPr>
      </p:pic>
      <p:sp>
        <p:nvSpPr>
          <p:cNvPr id="12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7965996" y="900113"/>
            <a:ext cx="3600450" cy="5400674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10523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0075" y="900113"/>
            <a:ext cx="10966371" cy="5400675"/>
          </a:xfrm>
          <a:solidFill>
            <a:schemeClr val="accent5"/>
          </a:solidFill>
        </p:spPr>
        <p:txBody>
          <a:bodyPr lIns="540000" tIns="540000" rIns="5040000" bIns="2448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80135" y="5550694"/>
            <a:ext cx="840105" cy="270033"/>
          </a:xfrm>
        </p:spPr>
        <p:txBody>
          <a:bodyPr/>
          <a:lstStyle>
            <a:lvl1pPr algn="l">
              <a:defRPr sz="1333" b="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00263" y="5550694"/>
            <a:ext cx="4200525" cy="270033"/>
          </a:xfrm>
        </p:spPr>
        <p:txBody>
          <a:bodyPr>
            <a:noAutofit/>
          </a:bodyPr>
          <a:lstStyle>
            <a:lvl1pPr algn="l">
              <a:defRPr sz="1333" b="0">
                <a:solidFill>
                  <a:schemeClr val="bg1"/>
                </a:solidFill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og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59" y="375047"/>
            <a:ext cx="1503683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D0DC4EC9-F747-4246-874F-E84AA0B0A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06.06.2025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B7AEF81-0982-B94F-B897-60C5CA8AC119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8" r:id="rId2"/>
    <p:sldLayoutId id="2147483692" r:id="rId3"/>
    <p:sldLayoutId id="2147483660" r:id="rId4"/>
    <p:sldLayoutId id="2147483661" r:id="rId5"/>
    <p:sldLayoutId id="2147483662" r:id="rId6"/>
    <p:sldLayoutId id="2147483663" r:id="rId7"/>
    <p:sldLayoutId id="2147483693" r:id="rId8"/>
    <p:sldLayoutId id="2147483652" r:id="rId9"/>
    <p:sldLayoutId id="2147483664" r:id="rId10"/>
    <p:sldLayoutId id="2147483694" r:id="rId11"/>
    <p:sldLayoutId id="2147483666" r:id="rId12"/>
    <p:sldLayoutId id="2147483667" r:id="rId13"/>
    <p:sldLayoutId id="2147483668" r:id="rId14"/>
    <p:sldLayoutId id="2147483665" r:id="rId15"/>
    <p:sldLayoutId id="2147483669" r:id="rId16"/>
    <p:sldLayoutId id="2147483651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8" r:id="rId35"/>
    <p:sldLayoutId id="2147483689" r:id="rId36"/>
    <p:sldLayoutId id="2147483687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950245"/>
            <a:ext cx="8701088" cy="4350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0075" y="6510815"/>
            <a:ext cx="96012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857625" y="6510815"/>
            <a:ext cx="744353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84363" y="6510815"/>
            <a:ext cx="28803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59" y="375047"/>
            <a:ext cx="1503683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  <p:sldLayoutId id="2147483650" r:id="rId4"/>
    <p:sldLayoutId id="2147483659" r:id="rId5"/>
    <p:sldLayoutId id="2147483649" r:id="rId6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2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se-vest.no/forsk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orskningsmidler@helse-vest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lo-universitetssykehus.no/4a3bc9/contentassets/04f4b53bf6804a67b7d15a6c53319ddc/forskningshandboken-10.-utgave_2024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6.png"/><Relationship Id="rId4" Type="http://schemas.openxmlformats.org/officeDocument/2006/relationships/hyperlink" Target="https://www.oslo-universitetssykehus.no/4a3c26/contentassets/04f4b53bf6804a67b7d15a6c53319ddc/the-reseach-handbook_10th-edition_2024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png"/><Relationship Id="rId4" Type="http://schemas.openxmlformats.org/officeDocument/2006/relationships/hyperlink" Target="https://forskningsmidler.ihelse.ne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3_5E854B0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ekportalen.no/#prosjektbibliotek/prosjektregist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anchor="t"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4400">
                <a:solidFill>
                  <a:schemeClr val="lt1"/>
                </a:solidFill>
              </a:rPr>
              <a:t>Helse Vests forskningsmidler </a:t>
            </a:r>
            <a:br>
              <a:rPr lang="nb-NO" sz="3200">
                <a:solidFill>
                  <a:schemeClr val="lt1"/>
                </a:solidFill>
              </a:rPr>
            </a:br>
            <a:br>
              <a:rPr lang="nb-NO" sz="3200">
                <a:solidFill>
                  <a:schemeClr val="lt1"/>
                </a:solidFill>
              </a:rPr>
            </a:br>
            <a:br>
              <a:rPr lang="nb-NO" sz="3200">
                <a:solidFill>
                  <a:schemeClr val="lt1"/>
                </a:solidFill>
              </a:rPr>
            </a:br>
            <a:br>
              <a:rPr lang="nb-NO" sz="3200">
                <a:solidFill>
                  <a:schemeClr val="lt1"/>
                </a:solidFill>
              </a:rPr>
            </a:br>
            <a:r>
              <a:rPr lang="nb-NO" sz="2200">
                <a:solidFill>
                  <a:schemeClr val="lt1"/>
                </a:solidFill>
              </a:rPr>
              <a:t>Regionalt kompetansesenter for klinisk forskning, Helse Vest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32500" lnSpcReduction="20000"/>
          </a:bodyPr>
          <a:lstStyle>
            <a:defPPr>
              <a:defRPr lang="nb-NO"/>
            </a:defPPr>
            <a:lvl1pPr marL="0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3513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7025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538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050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563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1074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4587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8100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400"/>
              <a:t>August 2022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796925" y="6229835"/>
            <a:ext cx="6719876" cy="274691"/>
          </a:xfrm>
        </p:spPr>
        <p:txBody>
          <a:bodyPr/>
          <a:lstStyle>
            <a:defPPr>
              <a:defRPr lang="nb-NO"/>
            </a:defPPr>
            <a:lvl1pPr marL="0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3513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7025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538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050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563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1074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4587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8100" algn="l" defTabSz="907025" rtl="0" eaLnBrk="1" latinLnBrk="0" hangingPunct="1"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b-NO" dirty="0">
                <a:solidFill>
                  <a:schemeClr val="bg1"/>
                </a:solidFill>
              </a:rPr>
              <a:t>Forskningssjef Vibeke Vold og fagleder Anne Marie Haga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31950" y="6372147"/>
            <a:ext cx="65934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altLang="nb-NO" sz="1000" dirty="0">
                <a:cs typeface="Times" charset="0"/>
              </a:rPr>
              <a:t>Korttid = </a:t>
            </a:r>
            <a:r>
              <a:rPr lang="nb-NO" altLang="nb-NO" sz="1000" i="1" dirty="0">
                <a:cs typeface="Times" charset="0"/>
              </a:rPr>
              <a:t>korttidsprosjekt, kun søknad</a:t>
            </a:r>
            <a:r>
              <a:rPr lang="nb-NO" altLang="nb-NO" sz="1000" dirty="0">
                <a:cs typeface="Times" charset="0"/>
              </a:rPr>
              <a:t> </a:t>
            </a:r>
            <a:r>
              <a:rPr lang="nb-NO" altLang="nb-NO" sz="1000" i="1" dirty="0">
                <a:cs typeface="Times" charset="0"/>
              </a:rPr>
              <a:t>om</a:t>
            </a:r>
            <a:r>
              <a:rPr lang="nb-NO" altLang="nb-NO" sz="1000" dirty="0">
                <a:cs typeface="Times" charset="0"/>
              </a:rPr>
              <a:t> </a:t>
            </a:r>
            <a:r>
              <a:rPr lang="nb-NO" altLang="nb-NO" sz="1000" i="1" dirty="0">
                <a:cs typeface="Times" charset="0"/>
              </a:rPr>
              <a:t>utenlandsstipend, utvidelse av postdoktorstipend, stipend kliniske studier</a:t>
            </a:r>
            <a:endParaRPr lang="nb-NO" altLang="nb-NO" sz="6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792CBFE-4C31-EF35-32D5-81E42D016A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985" y="826082"/>
          <a:ext cx="8903974" cy="5127113"/>
        </p:xfrm>
        <a:graphic>
          <a:graphicData uri="http://schemas.openxmlformats.org/drawingml/2006/table">
            <a:tbl>
              <a:tblPr firstRow="1" firstCol="1" bandRow="1"/>
              <a:tblGrid>
                <a:gridCol w="1911685">
                  <a:extLst>
                    <a:ext uri="{9D8B030D-6E8A-4147-A177-3AD203B41FA5}">
                      <a16:colId xmlns:a16="http://schemas.microsoft.com/office/drawing/2014/main" val="4064931634"/>
                    </a:ext>
                  </a:extLst>
                </a:gridCol>
                <a:gridCol w="653438">
                  <a:extLst>
                    <a:ext uri="{9D8B030D-6E8A-4147-A177-3AD203B41FA5}">
                      <a16:colId xmlns:a16="http://schemas.microsoft.com/office/drawing/2014/main" val="2224594999"/>
                    </a:ext>
                  </a:extLst>
                </a:gridCol>
                <a:gridCol w="1022199">
                  <a:extLst>
                    <a:ext uri="{9D8B030D-6E8A-4147-A177-3AD203B41FA5}">
                      <a16:colId xmlns:a16="http://schemas.microsoft.com/office/drawing/2014/main" val="2503428970"/>
                    </a:ext>
                  </a:extLst>
                </a:gridCol>
                <a:gridCol w="1289653">
                  <a:extLst>
                    <a:ext uri="{9D8B030D-6E8A-4147-A177-3AD203B41FA5}">
                      <a16:colId xmlns:a16="http://schemas.microsoft.com/office/drawing/2014/main" val="1948587132"/>
                    </a:ext>
                  </a:extLst>
                </a:gridCol>
                <a:gridCol w="1005990">
                  <a:extLst>
                    <a:ext uri="{9D8B030D-6E8A-4147-A177-3AD203B41FA5}">
                      <a16:colId xmlns:a16="http://schemas.microsoft.com/office/drawing/2014/main" val="1865182602"/>
                    </a:ext>
                  </a:extLst>
                </a:gridCol>
                <a:gridCol w="1007003">
                  <a:extLst>
                    <a:ext uri="{9D8B030D-6E8A-4147-A177-3AD203B41FA5}">
                      <a16:colId xmlns:a16="http://schemas.microsoft.com/office/drawing/2014/main" val="784357460"/>
                    </a:ext>
                  </a:extLst>
                </a:gridCol>
                <a:gridCol w="1007003">
                  <a:extLst>
                    <a:ext uri="{9D8B030D-6E8A-4147-A177-3AD203B41FA5}">
                      <a16:colId xmlns:a16="http://schemas.microsoft.com/office/drawing/2014/main" val="2023771030"/>
                    </a:ext>
                  </a:extLst>
                </a:gridCol>
                <a:gridCol w="1007003">
                  <a:extLst>
                    <a:ext uri="{9D8B030D-6E8A-4147-A177-3AD203B41FA5}">
                      <a16:colId xmlns:a16="http://schemas.microsoft.com/office/drawing/2014/main" val="1407705433"/>
                    </a:ext>
                  </a:extLst>
                </a:gridCol>
              </a:tblGrid>
              <a:tr h="591590">
                <a:tc>
                  <a:txBody>
                    <a:bodyPr/>
                    <a:lstStyle/>
                    <a:p>
                      <a:endParaRPr lang="nb-NO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innstilte 2021-2024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01258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Type søknad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Totalt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Innstilte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innstilte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729650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Doktorgradsstipend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27 %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458827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Postdoktorstipend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24 %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88764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Åpen prosjektstøtte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723830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Klinisk karrierestipend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386698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Kliniske forskerstipend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43 %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33 %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114510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Korttid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42 %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24 %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06569"/>
                  </a:ext>
                </a:extLst>
              </a:tr>
              <a:tr h="591590"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Totalt 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nb-NO" sz="160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24 %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27 %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23 %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19 %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nb-NO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352916"/>
                  </a:ext>
                </a:extLst>
              </a:tr>
            </a:tbl>
          </a:graphicData>
        </a:graphic>
      </p:graphicFrame>
      <p:sp>
        <p:nvSpPr>
          <p:cNvPr id="2" name="Rektangel 1"/>
          <p:cNvSpPr/>
          <p:nvPr/>
        </p:nvSpPr>
        <p:spPr>
          <a:xfrm>
            <a:off x="4414345" y="1996966"/>
            <a:ext cx="704193" cy="327922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55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98D6720-626F-47A7-7674-A5D88AC72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Søknadskjema</a:t>
            </a:r>
          </a:p>
        </p:txBody>
      </p:sp>
    </p:spTree>
    <p:extLst>
      <p:ext uri="{BB962C8B-B14F-4D97-AF65-F5344CB8AC3E}">
        <p14:creationId xmlns:p14="http://schemas.microsoft.com/office/powerpoint/2010/main" val="44889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nb-NO" altLang="nb-NO"/>
              <a:t>Sikkerhetsrutiner</a:t>
            </a:r>
          </a:p>
        </p:txBody>
      </p:sp>
      <p:sp>
        <p:nvSpPr>
          <p:cNvPr id="5136" name="Rectangle 3"/>
          <p:cNvSpPr>
            <a:spLocks noGrp="1" noChangeArrowheads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nb-NO" altLang="nb-NO" sz="1400"/>
              <a:t>eSøknad er utviklet for åpen bruk på Internett, og systemet er tilgjengelig fra inn- og utland.</a:t>
            </a:r>
            <a:br>
              <a:rPr lang="nb-NO" altLang="nb-NO" sz="1400"/>
            </a:br>
            <a:endParaRPr lang="nb-NO" altLang="nb-NO" sz="140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nb-NO" altLang="nb-NO" sz="1400"/>
              <a:t>Ved oppretting av søknadsskjema sender eSøknad ut en e-post og </a:t>
            </a:r>
            <a:r>
              <a:rPr lang="nb-NO" altLang="nb-NO" sz="1400" err="1"/>
              <a:t>sms</a:t>
            </a:r>
            <a:r>
              <a:rPr lang="nb-NO" altLang="nb-NO" sz="1400"/>
              <a:t> som inneholder en lenke (nettadresse) som er unik for den enkelte søknad. Lenken inneholder brukernavn (ID-nummer) og passord (nøkkel). </a:t>
            </a:r>
            <a:br>
              <a:rPr lang="nb-NO" altLang="nb-NO" sz="1400"/>
            </a:br>
            <a:endParaRPr lang="nb-NO" altLang="nb-NO" sz="140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nb-NO" altLang="nb-NO" sz="1400"/>
              <a:t>Ved å gjøre lenken til skjemaet kjent for andre, gir du dem full tilgang til å lese og oppdatere søknaden. Benytt denne muligheten (med forsiktighet) til å la samarbeidspartnere bidra til søknadsutformingen.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DEE565A-5652-0A09-DA7E-4B977671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10" y="1233933"/>
            <a:ext cx="5388398" cy="5255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408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</p:spPr>
        <p:txBody>
          <a:bodyPr anchor="t"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000"/>
              <a:t>Arbeid med søknaden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9D3AA98C-E1EE-3FD0-A3D2-E6307633E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333265"/>
              </p:ext>
            </p:extLst>
          </p:nvPr>
        </p:nvGraphicFramePr>
        <p:xfrm>
          <a:off x="600075" y="1950245"/>
          <a:ext cx="8701088" cy="435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455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D22CF9D-1903-824E-8695-9A3880369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Vurderings-prosess</a:t>
            </a:r>
          </a:p>
        </p:txBody>
      </p:sp>
    </p:spTree>
    <p:extLst>
      <p:ext uri="{BB962C8B-B14F-4D97-AF65-F5344CB8AC3E}">
        <p14:creationId xmlns:p14="http://schemas.microsoft.com/office/powerpoint/2010/main" val="72749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dirty="0"/>
              <a:t>Vurderingsprosess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Frist 15. september, </a:t>
            </a:r>
            <a:r>
              <a:rPr lang="nb-NO" sz="1800">
                <a:solidFill>
                  <a:srgbClr val="FF0000"/>
                </a:solidFill>
              </a:rPr>
              <a:t>16:00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46E56F-230F-7A88-27AB-AAFDD80623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sz="1800"/>
              <a:t>September: Gjennomgang av søknader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4B33CAF-EB75-F527-8362-978E65657C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sz="1800"/>
              <a:t>Oktober:</a:t>
            </a:r>
          </a:p>
          <a:p>
            <a:r>
              <a:rPr lang="nb-NO" sz="1800"/>
              <a:t>Vurderings-komiteene i arbeid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7A24057-1F02-17B8-505F-2B5E664153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sz="1800" dirty="0"/>
              <a:t>26. november</a:t>
            </a:r>
          </a:p>
          <a:p>
            <a:r>
              <a:rPr lang="nb-NO" sz="1800" dirty="0"/>
              <a:t>Møte i samarbeids-organet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61136ED-3538-3186-30EA-188A61AA62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sz="1800"/>
              <a:t>November og desember – tildelingsbrev og tilbakemelding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47EE293-4663-37F3-ED5C-A253B28F8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EA81A6-7BF4-0624-134F-BCE2C7E97D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62242F8-E4CB-8D97-AF41-098696F58D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3A16E64-3986-C60B-BE6A-177E9B9B48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34E593AE-AF98-0CF2-3926-BB7E9452DB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60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>
            <a:spLocks noChangeArrowheads="1"/>
          </p:cNvSpPr>
          <p:nvPr/>
        </p:nvSpPr>
        <p:spPr bwMode="auto">
          <a:xfrm flipV="1">
            <a:off x="2131617" y="-221119"/>
            <a:ext cx="7104789" cy="48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571"/>
          </a:p>
        </p:txBody>
      </p:sp>
      <p:grpSp>
        <p:nvGrpSpPr>
          <p:cNvPr id="8" name="Organization Chart 23"/>
          <p:cNvGrpSpPr>
            <a:grpSpLocks noChangeAspect="1"/>
          </p:cNvGrpSpPr>
          <p:nvPr/>
        </p:nvGrpSpPr>
        <p:grpSpPr bwMode="auto">
          <a:xfrm>
            <a:off x="1722612" y="404665"/>
            <a:ext cx="8350354" cy="5976664"/>
            <a:chOff x="3952" y="3644"/>
            <a:chExt cx="7572" cy="1985"/>
          </a:xfrm>
        </p:grpSpPr>
        <p:cxnSp>
          <p:nvCxnSpPr>
            <p:cNvPr id="3106" name="_s3106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5400000" flipH="1">
              <a:off x="8818" y="3284"/>
              <a:ext cx="545" cy="2706"/>
            </a:xfrm>
            <a:prstGeom prst="bentConnector3">
              <a:avLst>
                <a:gd name="adj1" fmla="val 669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5" name="_s3105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16200000">
              <a:off x="7466" y="4636"/>
              <a:ext cx="545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4" name="_s3104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16200000">
              <a:off x="6112" y="3284"/>
              <a:ext cx="545" cy="2706"/>
            </a:xfrm>
            <a:prstGeom prst="bentConnector3">
              <a:avLst>
                <a:gd name="adj1" fmla="val 669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_s3103"/>
            <p:cNvSpPr>
              <a:spLocks noChangeArrowheads="1"/>
            </p:cNvSpPr>
            <p:nvPr/>
          </p:nvSpPr>
          <p:spPr bwMode="auto">
            <a:xfrm>
              <a:off x="6658" y="364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500">
                  <a:latin typeface="Arial" panose="020B0604020202020204" pitchFamily="34" charset="0"/>
                  <a:ea typeface="Times New Roman" panose="02020603050405020304" pitchFamily="18" charset="0"/>
                </a:rPr>
                <a:t>Hovedkomité</a:t>
              </a: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400">
                <a:latin typeface="Arial" panose="020B0604020202020204" pitchFamily="34" charset="0"/>
              </a:endParaRPr>
            </a:p>
            <a:p>
              <a:pPr marL="171443" indent="-171443" defTabSz="9143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nb-NO" altLang="nb-NO" sz="12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Leder: </a:t>
              </a:r>
              <a:r>
                <a:rPr lang="nb-NO" altLang="nb-NO" sz="1200" b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Tom Mala</a:t>
              </a:r>
              <a:endParaRPr lang="nb-NO" altLang="nb-NO" sz="400"/>
            </a:p>
            <a:p>
              <a:pPr marL="171443" indent="-171443" defTabSz="9143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nn-NO" altLang="nb-NO" sz="1200">
                  <a:latin typeface="Calibri" panose="020F0502020204030204" pitchFamily="34" charset="0"/>
                  <a:ea typeface="Times" panose="02020603050405020304" pitchFamily="18" charset="0"/>
                  <a:cs typeface="Calibri" panose="020F0502020204030204" pitchFamily="34" charset="0"/>
                </a:rPr>
                <a:t>Leder komité 1</a:t>
              </a:r>
            </a:p>
            <a:p>
              <a:pPr marL="171443" indent="-171443" defTabSz="9143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nn-NO" altLang="nb-NO" sz="1200">
                  <a:latin typeface="Calibri" panose="020F0502020204030204" pitchFamily="34" charset="0"/>
                  <a:ea typeface="Times" panose="02020603050405020304" pitchFamily="18" charset="0"/>
                  <a:cs typeface="Calibri" panose="020F0502020204030204" pitchFamily="34" charset="0"/>
                </a:rPr>
                <a:t>Leder komité 2</a:t>
              </a:r>
            </a:p>
            <a:p>
              <a:pPr marL="171443" indent="-171443" defTabSz="9143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nn-NO" altLang="nb-NO" sz="1200">
                  <a:latin typeface="Calibri" panose="020F0502020204030204" pitchFamily="34" charset="0"/>
                  <a:ea typeface="Times" panose="02020603050405020304" pitchFamily="18" charset="0"/>
                  <a:cs typeface="Calibri" panose="020F0502020204030204" pitchFamily="34" charset="0"/>
                </a:rPr>
                <a:t>Leder komité 3 </a:t>
              </a:r>
            </a:p>
            <a:p>
              <a:pPr marL="171443" indent="-171443" defTabSz="9143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nn-NO" altLang="nb-NO" sz="1800">
                <a:latin typeface="Arial" panose="020B0604020202020204" pitchFamily="34" charset="0"/>
              </a:endParaRPr>
            </a:p>
          </p:txBody>
        </p:sp>
        <p:sp>
          <p:nvSpPr>
            <p:cNvPr id="10" name="_s3102"/>
            <p:cNvSpPr>
              <a:spLocks noChangeArrowheads="1"/>
            </p:cNvSpPr>
            <p:nvPr/>
          </p:nvSpPr>
          <p:spPr bwMode="auto">
            <a:xfrm>
              <a:off x="3952" y="4909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300" dirty="0">
                  <a:latin typeface="Arial" panose="020B0604020202020204" pitchFamily="34" charset="0"/>
                  <a:ea typeface="Times New Roman" panose="02020603050405020304" pitchFamily="18" charset="0"/>
                </a:rPr>
                <a:t>Underkomité 1</a:t>
              </a: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200" dirty="0"/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200" dirty="0">
                  <a:ea typeface="Times New Roman" panose="02020603050405020304" pitchFamily="18" charset="0"/>
                  <a:cs typeface="Calibri" panose="020F0502020204030204" pitchFamily="34" charset="0"/>
                </a:rPr>
                <a:t>Seks personer med ulik faglig bakgrunn.</a:t>
              </a: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200" dirty="0">
                  <a:ea typeface="Times New Roman" panose="02020603050405020304" pitchFamily="18" charset="0"/>
                  <a:cs typeface="Calibri" panose="020F0502020204030204" pitchFamily="34" charset="0"/>
                </a:rPr>
                <a:t>Hovedkomiteens leder er observatør.</a:t>
              </a:r>
            </a:p>
            <a:p>
              <a:pPr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400" dirty="0"/>
            </a:p>
            <a:p>
              <a:pPr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800" dirty="0">
                <a:latin typeface="Arial" panose="020B0604020202020204" pitchFamily="34" charset="0"/>
              </a:endParaRPr>
            </a:p>
          </p:txBody>
        </p:sp>
        <p:sp>
          <p:nvSpPr>
            <p:cNvPr id="11" name="_s3101"/>
            <p:cNvSpPr>
              <a:spLocks noChangeArrowheads="1"/>
            </p:cNvSpPr>
            <p:nvPr/>
          </p:nvSpPr>
          <p:spPr bwMode="auto">
            <a:xfrm>
              <a:off x="6658" y="4909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300" dirty="0">
                  <a:latin typeface="Arial" panose="020B0604020202020204" pitchFamily="34" charset="0"/>
                  <a:ea typeface="Times New Roman" panose="02020603050405020304" pitchFamily="18" charset="0"/>
                </a:rPr>
                <a:t>Underkomité 2</a:t>
              </a: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200" dirty="0">
                <a:ea typeface="Times New Roman" panose="020206030504050203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200" dirty="0"/>
                <a:t>Seks personer med ulik faglig bakgrunn.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200" dirty="0"/>
                <a:t>Hovedkomiteens leder er observatør.</a:t>
              </a: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300" dirty="0">
                <a:latin typeface="Arial" panose="020B0604020202020204" pitchFamily="34" charset="0"/>
              </a:endParaRPr>
            </a:p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400" dirty="0">
                <a:latin typeface="Arial" panose="020B0604020202020204" pitchFamily="34" charset="0"/>
              </a:endParaRPr>
            </a:p>
          </p:txBody>
        </p:sp>
        <p:sp>
          <p:nvSpPr>
            <p:cNvPr id="12" name="_s3100"/>
            <p:cNvSpPr>
              <a:spLocks noChangeArrowheads="1"/>
            </p:cNvSpPr>
            <p:nvPr/>
          </p:nvSpPr>
          <p:spPr bwMode="auto">
            <a:xfrm>
              <a:off x="9364" y="4909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300" dirty="0">
                  <a:latin typeface="Arial" panose="020B0604020202020204" pitchFamily="34" charset="0"/>
                  <a:ea typeface="Times New Roman" panose="02020603050405020304" pitchFamily="18" charset="0"/>
                </a:rPr>
                <a:t>Underkomité 3</a:t>
              </a:r>
              <a:endParaRPr lang="nb-NO" altLang="nb-NO" sz="400" dirty="0">
                <a:latin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nb-NO" altLang="nb-NO" sz="1200" dirty="0"/>
              </a:br>
              <a:r>
                <a:rPr lang="nb-NO" altLang="nb-NO" sz="1200" dirty="0"/>
                <a:t>Seks personer med ulik faglig bakgrunn.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1200" dirty="0"/>
                <a:t>Hovedkomiteens leder er observatør.</a:t>
              </a:r>
            </a:p>
            <a:p>
              <a:pPr defTabSz="914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TekstSylinder 2"/>
          <p:cNvSpPr txBox="1"/>
          <p:nvPr/>
        </p:nvSpPr>
        <p:spPr>
          <a:xfrm>
            <a:off x="400051" y="692696"/>
            <a:ext cx="3607718" cy="221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19 komitémedlemmer</a:t>
            </a:r>
          </a:p>
          <a:p>
            <a:r>
              <a:rPr lang="nb-NO" sz="1600" dirty="0"/>
              <a:t>Nasjonale og nordiske representanter. Bred faglig sammensetning av komiteene.</a:t>
            </a:r>
          </a:p>
          <a:p>
            <a:r>
              <a:rPr lang="nb-NO" sz="1600" dirty="0"/>
              <a:t>Kompetanse i å vurdere søknader. </a:t>
            </a:r>
          </a:p>
          <a:p>
            <a:endParaRPr lang="nb-NO" sz="1600" dirty="0"/>
          </a:p>
          <a:p>
            <a:endParaRPr lang="nb-NO" sz="1600" dirty="0"/>
          </a:p>
          <a:p>
            <a:endParaRPr lang="nb-NO" sz="2571" dirty="0"/>
          </a:p>
        </p:txBody>
      </p:sp>
    </p:spTree>
    <p:extLst>
      <p:ext uri="{BB962C8B-B14F-4D97-AF65-F5344CB8AC3E}">
        <p14:creationId xmlns:p14="http://schemas.microsoft.com/office/powerpoint/2010/main" val="209128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600075" y="657225"/>
            <a:ext cx="5250657" cy="600075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Oppgaver for underkomiteer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0075" y="1407320"/>
            <a:ext cx="5250657" cy="3164681"/>
          </a:xfrm>
        </p:spPr>
        <p:txBody>
          <a:bodyPr anchor="ctr">
            <a:normAutofit lnSpcReduction="1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defRPr/>
            </a:pPr>
            <a:r>
              <a:rPr lang="nb-NO" dirty="0"/>
              <a:t>Vurdere oversendte søknader ut fra evalueringskriteriene</a:t>
            </a:r>
            <a:endParaRPr lang="nb-NO" i="1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defRPr/>
            </a:pPr>
            <a:endParaRPr lang="nb-NO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defRPr/>
            </a:pPr>
            <a:r>
              <a:rPr lang="nb-NO" dirty="0"/>
              <a:t>Rangere søknadene innen hver søknadstype (doktorgrad, postdoktor </a:t>
            </a:r>
            <a:r>
              <a:rPr lang="nb-NO" dirty="0" err="1"/>
              <a:t>m.v</a:t>
            </a:r>
            <a:r>
              <a:rPr lang="nb-NO" dirty="0"/>
              <a:t>.)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defRPr/>
            </a:pPr>
            <a:endParaRPr lang="nb-NO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defRPr/>
            </a:pPr>
            <a:r>
              <a:rPr lang="nb-NO" dirty="0"/>
              <a:t>En rangert liste med støtteverdige prosjekter innen hver søknadstype sendes til hovedkomiteen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xfrm>
            <a:off x="6300787" y="657225"/>
            <a:ext cx="5250657" cy="600075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Oppgaver for hovedkomiteen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xfrm>
            <a:off x="6300787" y="1407320"/>
            <a:ext cx="5250657" cy="3164681"/>
          </a:xfrm>
        </p:spPr>
        <p:txBody>
          <a:bodyPr>
            <a:normAutofit fontScale="92500" lnSpcReduction="1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defRPr/>
            </a:pPr>
            <a:r>
              <a:rPr lang="nb-NO" dirty="0"/>
              <a:t>Foreta endelig innstilling til </a:t>
            </a:r>
            <a:r>
              <a:rPr lang="nb-NO" i="1" dirty="0"/>
              <a:t>Regionalt samarbeidsorgan for forskning og innovasjon</a:t>
            </a:r>
            <a:r>
              <a:rPr lang="nb-NO" dirty="0"/>
              <a:t> med utgangspunkt i de prioriterte søknadene fra underkomiteene</a:t>
            </a:r>
            <a:br>
              <a:rPr lang="nb-NO" dirty="0"/>
            </a:br>
            <a:endParaRPr lang="nb-NO" dirty="0"/>
          </a:p>
          <a:p>
            <a:pPr marL="369377" indent="-342900">
              <a:lnSpc>
                <a:spcPct val="120000"/>
              </a:lnSpc>
              <a:defRPr/>
            </a:pPr>
            <a:r>
              <a:rPr lang="nb-NO" dirty="0"/>
              <a:t>Foreta en helhetlig vurdering (fordeling mellom miljø, eventuelle føringer fra oppdragsgiver)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99344" y="5546361"/>
            <a:ext cx="10318230" cy="6417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85" dirty="0"/>
              <a:t>Leders rolle i komiteene: lede gjennomgangen av søknadene, sørge for at komiteen konkluderer og at begrunnelse for konklusjonen blir formulert.  </a:t>
            </a:r>
          </a:p>
        </p:txBody>
      </p:sp>
    </p:spTree>
    <p:extLst>
      <p:ext uri="{BB962C8B-B14F-4D97-AF65-F5344CB8AC3E}">
        <p14:creationId xmlns:p14="http://schemas.microsoft.com/office/powerpoint/2010/main" val="3830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2CED150-6119-633E-8407-409C79AD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3816697"/>
            <a:ext cx="9243172" cy="26163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/>
              <a:t>Søknader om stipend til kliniske studier (20 prosent)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vurderes ut fra:</a:t>
            </a:r>
          </a:p>
          <a:p>
            <a:pPr lvl="1">
              <a:lnSpc>
                <a:spcPct val="120000"/>
              </a:lnSpc>
            </a:pPr>
            <a:r>
              <a:rPr lang="nn-NO" sz="1800" dirty="0">
                <a:solidFill>
                  <a:srgbClr val="2525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egional  </a:t>
            </a:r>
            <a:r>
              <a:rPr lang="nn-NO" sz="180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deltakelse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nn-NO" sz="180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prosjektene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stipendet skal bidra inn i </a:t>
            </a:r>
          </a:p>
          <a:p>
            <a:pPr marL="216000" lvl="1" indent="0">
              <a:lnSpc>
                <a:spcPct val="120000"/>
              </a:lnSpc>
              <a:buNone/>
            </a:pP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</a:t>
            </a:r>
          </a:p>
          <a:p>
            <a:pPr lvl="1">
              <a:lnSpc>
                <a:spcPct val="120000"/>
              </a:lnSpc>
            </a:pPr>
            <a:r>
              <a:rPr lang="nn-NO" sz="1800" dirty="0">
                <a:solidFill>
                  <a:srgbClr val="2525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ytten for </a:t>
            </a:r>
            <a:r>
              <a:rPr lang="nn-NO" sz="180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avdelingen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under og etter stipendperioden</a:t>
            </a:r>
          </a:p>
          <a:p>
            <a:pPr lvl="1">
              <a:lnSpc>
                <a:spcPct val="120000"/>
              </a:lnSpc>
            </a:pPr>
            <a:endParaRPr lang="nn-NO" sz="1800" dirty="0">
              <a:solidFill>
                <a:srgbClr val="252525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16000" lvl="1" indent="0">
              <a:lnSpc>
                <a:spcPct val="120000"/>
              </a:lnSpc>
              <a:buNone/>
            </a:pP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Gitt at søknadene elles fyller </a:t>
            </a:r>
            <a:r>
              <a:rPr lang="nn-NO" sz="180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kriteriene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nn-NO" sz="180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vurderes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både </a:t>
            </a:r>
            <a:r>
              <a:rPr lang="nn-NO" sz="180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faglig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geografisk fordeling av </a:t>
            </a:r>
            <a:r>
              <a:rPr lang="nn-NO" sz="180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stipendene</a:t>
            </a:r>
            <a:r>
              <a:rPr lang="nn-NO" sz="18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 </a:t>
            </a:r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DEA90DB-C04A-A6B6-49CB-D5F44DB2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89021"/>
            <a:ext cx="6919520" cy="10214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/>
              <a:t>Stipend til kliniske studier (20 prosent)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A3180B9-9949-9BC2-D236-D62C5B27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99" y="1402235"/>
            <a:ext cx="6654164" cy="231764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59EB1B55-0C1B-81E0-E384-5CB5315FBAE9}"/>
              </a:ext>
            </a:extLst>
          </p:cNvPr>
          <p:cNvGrpSpPr>
            <a:grpSpLocks noChangeAspect="1"/>
          </p:cNvGrpSpPr>
          <p:nvPr/>
        </p:nvGrpSpPr>
        <p:grpSpPr>
          <a:xfrm>
            <a:off x="7698776" y="1136610"/>
            <a:ext cx="3198721" cy="3198721"/>
            <a:chOff x="2681763" y="1538763"/>
            <a:chExt cx="3780473" cy="3780473"/>
          </a:xfrm>
          <a:solidFill>
            <a:srgbClr val="92D050"/>
          </a:solidFill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0DEED54-87A9-A30C-F4E2-3453D084EF7A}"/>
                </a:ext>
              </a:extLst>
            </p:cNvPr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4D3D2CD-1D14-DC7A-7FBA-99A34C89C0DA}"/>
                </a:ext>
              </a:extLst>
            </p:cNvPr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67" b="1" dirty="0">
                  <a:latin typeface="Cambria" panose="02040503050406030204" pitchFamily="18" charset="0"/>
                </a:rPr>
                <a:t>Vurderes av administrativ komite som ledes av hovedkomiteens leder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76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2"/>
          <p:cNvSpPr>
            <a:spLocks noGrp="1"/>
          </p:cNvSpPr>
          <p:nvPr>
            <p:ph type="title"/>
          </p:nvPr>
        </p:nvSpPr>
        <p:spPr>
          <a:xfrm>
            <a:off x="439983" y="624598"/>
            <a:ext cx="6541729" cy="720090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altLang="nb-NO" dirty="0"/>
              <a:t>Vurderingskriterier for alle øvrige søknadskategorier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36575" y="6389800"/>
            <a:ext cx="11299825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67" dirty="0">
                <a:solidFill>
                  <a:prstClr val="black"/>
                </a:solidFill>
              </a:rPr>
              <a:t>Les mer i retningslinjene for hver søknadskategori – noen har tilleggskriterier. 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984" y="1772527"/>
            <a:ext cx="8161269" cy="43448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00C06405-5D96-FBC6-EECA-F215C9F47318}"/>
              </a:ext>
            </a:extLst>
          </p:cNvPr>
          <p:cNvGrpSpPr>
            <a:grpSpLocks noChangeAspect="1"/>
          </p:cNvGrpSpPr>
          <p:nvPr/>
        </p:nvGrpSpPr>
        <p:grpSpPr>
          <a:xfrm>
            <a:off x="8812400" y="2343114"/>
            <a:ext cx="2848890" cy="2848890"/>
            <a:chOff x="2681763" y="1538763"/>
            <a:chExt cx="3780473" cy="3780473"/>
          </a:xfrm>
          <a:solidFill>
            <a:srgbClr val="92D050"/>
          </a:solidFill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21143E3-8D2A-46B8-508F-1112213EF87E}"/>
                </a:ext>
              </a:extLst>
            </p:cNvPr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829E4432-1CCC-80D6-7F42-935B4821B581}"/>
                </a:ext>
              </a:extLst>
            </p:cNvPr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67" b="1" dirty="0">
                  <a:latin typeface="Cambria" panose="02040503050406030204" pitchFamily="18" charset="0"/>
                </a:rPr>
                <a:t>Vitenskapelig kvalitet 50 %</a:t>
              </a:r>
            </a:p>
            <a:p>
              <a:pPr algn="ctr"/>
              <a:endParaRPr lang="nb-NO" sz="1167" b="1" dirty="0">
                <a:latin typeface="Cambria" panose="02040503050406030204" pitchFamily="18" charset="0"/>
              </a:endParaRPr>
            </a:p>
            <a:p>
              <a:pPr algn="ctr"/>
              <a:r>
                <a:rPr lang="nb-NO" sz="1167" b="1" dirty="0">
                  <a:latin typeface="Cambria" panose="02040503050406030204" pitchFamily="18" charset="0"/>
                </a:rPr>
                <a:t>Nytte for pasient og helsetjeneste 50 %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17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0076" y="1950245"/>
            <a:ext cx="6842124" cy="4350544"/>
          </a:xfrm>
        </p:spPr>
        <p:txBody>
          <a:bodyPr>
            <a:normAutofit fontScale="70000" lnSpcReduction="2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r>
              <a:rPr lang="nb-NO" dirty="0">
                <a:solidFill>
                  <a:srgbClr val="002060"/>
                </a:solidFill>
              </a:rPr>
              <a:t>Tildeles av </a:t>
            </a:r>
            <a:r>
              <a:rPr lang="nb-NO" i="1" dirty="0">
                <a:solidFill>
                  <a:srgbClr val="002060"/>
                </a:solidFill>
              </a:rPr>
              <a:t>Regionalt samarbeidsorgan for forskning og innovasjon </a:t>
            </a:r>
            <a:r>
              <a:rPr lang="nb-NO" dirty="0">
                <a:solidFill>
                  <a:srgbClr val="002060"/>
                </a:solidFill>
              </a:rPr>
              <a:t>på delegert myndighet fra styret i Helse Vest</a:t>
            </a:r>
          </a:p>
          <a:p>
            <a:pPr marL="342900" indent="-342900">
              <a:lnSpc>
                <a:spcPct val="120000"/>
              </a:lnSpc>
            </a:pPr>
            <a:r>
              <a:rPr lang="nb-NO" dirty="0">
                <a:solidFill>
                  <a:srgbClr val="002060"/>
                </a:solidFill>
              </a:rPr>
              <a:t>Samarbeidsorganet er sammensatt av representanter fra Helse Vest, Universitetet i Bergen, Universitetet i Stavanger og </a:t>
            </a:r>
            <a:r>
              <a:rPr lang="nb-NO" dirty="0" err="1">
                <a:solidFill>
                  <a:srgbClr val="002060"/>
                </a:solidFill>
              </a:rPr>
              <a:t>Høgskulen</a:t>
            </a:r>
            <a:r>
              <a:rPr lang="nb-NO" dirty="0">
                <a:solidFill>
                  <a:srgbClr val="002060"/>
                </a:solidFill>
              </a:rPr>
              <a:t> på Vestlandet</a:t>
            </a:r>
            <a:br>
              <a:rPr lang="nb-NO" dirty="0">
                <a:solidFill>
                  <a:srgbClr val="002060"/>
                </a:solidFill>
              </a:rPr>
            </a:br>
            <a:endParaRPr lang="nb-NO" dirty="0">
              <a:solidFill>
                <a:srgbClr val="00206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nb-NO" sz="2200" dirty="0">
                <a:solidFill>
                  <a:srgbClr val="002060"/>
                </a:solidFill>
              </a:rPr>
              <a:t>Minimum 75 % av midlene er frie, søkbare midler</a:t>
            </a:r>
          </a:p>
          <a:p>
            <a:pPr lvl="2">
              <a:lnSpc>
                <a:spcPct val="120000"/>
              </a:lnSpc>
            </a:pPr>
            <a:r>
              <a:rPr lang="nb-NO" sz="2200" dirty="0">
                <a:solidFill>
                  <a:srgbClr val="002060"/>
                </a:solidFill>
              </a:rPr>
              <a:t>60 % av midlene går til forskerstipend (inkluderer også doktorgrads- og postdoktorstipendiat, )</a:t>
            </a:r>
          </a:p>
          <a:p>
            <a:pPr lvl="2">
              <a:lnSpc>
                <a:spcPct val="120000"/>
              </a:lnSpc>
            </a:pPr>
            <a:r>
              <a:rPr lang="nb-NO" sz="2200" dirty="0">
                <a:solidFill>
                  <a:srgbClr val="002060"/>
                </a:solidFill>
              </a:rPr>
              <a:t>40 % går til større, flerårige prosjekter og karrierestipend</a:t>
            </a:r>
            <a:br>
              <a:rPr lang="nb-NO" sz="2200" dirty="0">
                <a:solidFill>
                  <a:srgbClr val="002060"/>
                </a:solidFill>
              </a:rPr>
            </a:br>
            <a:endParaRPr lang="nb-NO" sz="2200" dirty="0">
              <a:solidFill>
                <a:srgbClr val="00206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nb-NO" sz="2200" dirty="0">
                <a:solidFill>
                  <a:srgbClr val="002060"/>
                </a:solidFill>
              </a:rPr>
              <a:t>Inntil 25 % er midler til strategiske satsinger</a:t>
            </a:r>
          </a:p>
          <a:p>
            <a:pPr lvl="2">
              <a:lnSpc>
                <a:spcPct val="120000"/>
              </a:lnSpc>
            </a:pPr>
            <a:r>
              <a:rPr lang="nb-NO" sz="2200" dirty="0">
                <a:solidFill>
                  <a:srgbClr val="002060"/>
                </a:solidFill>
              </a:rPr>
              <a:t>Egne prosesser i regi av samarbeidsorganet</a:t>
            </a:r>
          </a:p>
          <a:p>
            <a:pPr lvl="2">
              <a:lnSpc>
                <a:spcPct val="120000"/>
              </a:lnSpc>
            </a:pPr>
            <a:r>
              <a:rPr lang="nb-NO" sz="2200" dirty="0">
                <a:solidFill>
                  <a:srgbClr val="002060"/>
                </a:solidFill>
              </a:rPr>
              <a:t>Utlysninger i 2024</a:t>
            </a:r>
          </a:p>
          <a:p>
            <a:pPr>
              <a:lnSpc>
                <a:spcPct val="120000"/>
              </a:lnSpc>
            </a:pPr>
            <a:endParaRPr lang="nb-NO" dirty="0">
              <a:solidFill>
                <a:srgbClr val="00206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nb-NO" dirty="0">
                <a:solidFill>
                  <a:srgbClr val="002060"/>
                </a:solidFill>
              </a:rPr>
              <a:t>For alle midlene gjelder at de tildeles etter innstilling fra eksterne vurderingskomiteer.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0075" y="900113"/>
            <a:ext cx="7391530" cy="720090"/>
          </a:xfrm>
        </p:spPr>
        <p:txBody>
          <a:bodyPr>
            <a:normAutofit fontScale="9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/>
              <a:t>Helse Vests forskningsmidler</a:t>
            </a:r>
            <a:br>
              <a:rPr lang="nb-NO" sz="3200"/>
            </a:br>
            <a:r>
              <a:rPr lang="nb-NO" sz="2000" u="sng">
                <a:hlinkClick r:id="rId3"/>
              </a:rPr>
              <a:t>http://helse-vest.no/forsking</a:t>
            </a:r>
            <a:r>
              <a:rPr lang="nb-NO" sz="2000" u="sng"/>
              <a:t> </a:t>
            </a:r>
            <a:endParaRPr lang="nb-NO" sz="2000"/>
          </a:p>
        </p:txBody>
      </p:sp>
      <p:sp>
        <p:nvSpPr>
          <p:cNvPr id="8" name="Rektangel 7"/>
          <p:cNvSpPr/>
          <p:nvPr/>
        </p:nvSpPr>
        <p:spPr>
          <a:xfrm>
            <a:off x="9090053" y="5560616"/>
            <a:ext cx="2512957" cy="6054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67" i="1">
                <a:solidFill>
                  <a:srgbClr val="333333"/>
                </a:solidFill>
              </a:rPr>
              <a:t>Bjørn Egil Vikse, </a:t>
            </a:r>
            <a:br>
              <a:rPr lang="nb-NO" sz="1667" i="1">
                <a:solidFill>
                  <a:srgbClr val="333333"/>
                </a:solidFill>
              </a:rPr>
            </a:br>
            <a:r>
              <a:rPr lang="nb-NO" sz="1667" i="1">
                <a:solidFill>
                  <a:srgbClr val="333333"/>
                </a:solidFill>
              </a:rPr>
              <a:t>fagdirektør Helse Vest RHF</a:t>
            </a:r>
            <a:endParaRPr lang="nb-NO" sz="1667">
              <a:solidFill>
                <a:prstClr val="black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953756" y="1620203"/>
            <a:ext cx="3015994" cy="861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67">
                <a:solidFill>
                  <a:srgbClr val="002060"/>
                </a:solidFill>
              </a:rPr>
              <a:t>Leder av </a:t>
            </a:r>
            <a:r>
              <a:rPr lang="nb-NO" sz="1667" i="1">
                <a:solidFill>
                  <a:srgbClr val="002060"/>
                </a:solidFill>
              </a:rPr>
              <a:t>Regionalt samarbeidsorgan for forskning og innovasjon </a:t>
            </a:r>
            <a:endParaRPr lang="nb-NO" sz="1667">
              <a:solidFill>
                <a:prstClr val="black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381" y="2551906"/>
            <a:ext cx="1912938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ssholder for innhold 4">
            <a:extLst>
              <a:ext uri="{FF2B5EF4-FFF2-40B4-BE49-F238E27FC236}">
                <a16:creationId xmlns:a16="http://schemas.microsoft.com/office/drawing/2014/main" id="{93BFC613-A40E-F5DC-9769-859FE0F3E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773615"/>
              </p:ext>
            </p:extLst>
          </p:nvPr>
        </p:nvGraphicFramePr>
        <p:xfrm>
          <a:off x="796926" y="1356852"/>
          <a:ext cx="9718674" cy="470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64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D2EFA57-DAE9-C130-61B8-28C9C455C4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Veiledning og tips</a:t>
            </a:r>
          </a:p>
        </p:txBody>
      </p:sp>
    </p:spTree>
    <p:extLst>
      <p:ext uri="{BB962C8B-B14F-4D97-AF65-F5344CB8AC3E}">
        <p14:creationId xmlns:p14="http://schemas.microsoft.com/office/powerpoint/2010/main" val="2882774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600074" y="557211"/>
            <a:ext cx="8701088" cy="720090"/>
          </a:xfrm>
        </p:spPr>
        <p:txBody>
          <a:bodyPr anchor="t"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000"/>
              <a:t>Veiledning i søknadsprosessen</a:t>
            </a:r>
          </a:p>
        </p:txBody>
      </p:sp>
      <p:graphicFrame>
        <p:nvGraphicFramePr>
          <p:cNvPr id="4101" name="Plassholder for innhold 2">
            <a:extLst>
              <a:ext uri="{FF2B5EF4-FFF2-40B4-BE49-F238E27FC236}">
                <a16:creationId xmlns:a16="http://schemas.microsoft.com/office/drawing/2014/main" id="{7F79D9A8-1401-6F01-5CA8-AD4E6FF40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079711"/>
              </p:ext>
            </p:extLst>
          </p:nvPr>
        </p:nvGraphicFramePr>
        <p:xfrm>
          <a:off x="600074" y="1481070"/>
          <a:ext cx="9020443" cy="481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191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769" y="1466849"/>
            <a:ext cx="10204253" cy="4491038"/>
          </a:xfrm>
        </p:spPr>
        <p:txBody>
          <a:bodyPr>
            <a:no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b-NO" sz="1800" dirty="0"/>
              <a:t>Husk komiteen er </a:t>
            </a:r>
            <a:r>
              <a:rPr lang="nb-NO" sz="1800" b="1" dirty="0"/>
              <a:t>bredt sammensatt</a:t>
            </a:r>
            <a:r>
              <a:rPr lang="nb-NO" sz="1800" dirty="0"/>
              <a:t>, men ikke nødvendigvis med spisskompetanse innen hvert fagområde</a:t>
            </a:r>
          </a:p>
          <a:p>
            <a:pPr lvl="1" eaLnBrk="1" hangingPunct="1">
              <a:lnSpc>
                <a:spcPct val="120000"/>
              </a:lnSpc>
            </a:pPr>
            <a:r>
              <a:rPr lang="nb-NO" sz="1800" dirty="0"/>
              <a:t>Vær pedagogisk - forklar det meste kort og klart</a:t>
            </a:r>
          </a:p>
          <a:p>
            <a:pPr lvl="1" eaLnBrk="1" hangingPunct="1">
              <a:lnSpc>
                <a:spcPct val="120000"/>
              </a:lnSpc>
            </a:pPr>
            <a:endParaRPr lang="nb-NO" sz="1800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nb-NO" sz="1800" b="1" dirty="0"/>
              <a:t>Prosjektsammendraget</a:t>
            </a:r>
            <a:r>
              <a:rPr lang="nb-NO" sz="1800" dirty="0"/>
              <a:t> er inngangen til prosjektbeskrivelsen: </a:t>
            </a:r>
          </a:p>
          <a:p>
            <a:pPr lvl="1" eaLnBrk="1" hangingPunct="1">
              <a:lnSpc>
                <a:spcPct val="120000"/>
              </a:lnSpc>
            </a:pPr>
            <a:r>
              <a:rPr lang="nb-NO" sz="1800" dirty="0"/>
              <a:t>Et godt sammendrag øker interessen for søknaden</a:t>
            </a:r>
          </a:p>
          <a:p>
            <a:pPr lvl="1">
              <a:lnSpc>
                <a:spcPct val="120000"/>
              </a:lnSpc>
            </a:pPr>
            <a:r>
              <a:rPr lang="nb-NO" sz="1800" dirty="0"/>
              <a:t>Unngå bruk av forkortelser</a:t>
            </a:r>
          </a:p>
          <a:p>
            <a:pPr eaLnBrk="1" hangingPunct="1">
              <a:lnSpc>
                <a:spcPct val="120000"/>
              </a:lnSpc>
            </a:pPr>
            <a:endParaRPr lang="nb-NO" sz="1800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nb-NO" sz="1800" dirty="0"/>
              <a:t>Sett deg inn i </a:t>
            </a:r>
            <a:r>
              <a:rPr lang="nb-NO" sz="1800" b="1" dirty="0"/>
              <a:t>vurderingskriteriene</a:t>
            </a:r>
            <a:r>
              <a:rPr lang="nb-NO" sz="1800" dirty="0"/>
              <a:t> (Formål og kriterium)</a:t>
            </a:r>
          </a:p>
          <a:p>
            <a:pPr eaLnBrk="1" hangingPunct="1">
              <a:lnSpc>
                <a:spcPct val="120000"/>
              </a:lnSpc>
            </a:pPr>
            <a:endParaRPr lang="nb-NO" sz="1800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nb-NO" sz="1800" dirty="0"/>
              <a:t>Sett deg inn i </a:t>
            </a:r>
            <a:r>
              <a:rPr lang="nb-NO" sz="1800" b="1" dirty="0"/>
              <a:t>vurderingsprosessen</a:t>
            </a:r>
            <a:r>
              <a:rPr lang="nb-NO" sz="1800" dirty="0"/>
              <a:t> (Retningslinjer for søknadsvurdering)</a:t>
            </a:r>
          </a:p>
          <a:p>
            <a:pPr eaLnBrk="1" hangingPunct="1">
              <a:lnSpc>
                <a:spcPct val="120000"/>
              </a:lnSpc>
            </a:pPr>
            <a:endParaRPr lang="nb-NO" sz="18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1800" b="1" dirty="0"/>
              <a:t>Stipendiatsøknader</a:t>
            </a:r>
            <a:r>
              <a:rPr lang="nb-NO" sz="1800" dirty="0"/>
              <a:t>: det skal komme tydelig fram hva stipendiaten skal gjøre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b-NO" sz="2800"/>
              <a:t>Generelle tips</a:t>
            </a:r>
          </a:p>
        </p:txBody>
      </p:sp>
    </p:spTree>
    <p:extLst>
      <p:ext uri="{BB962C8B-B14F-4D97-AF65-F5344CB8AC3E}">
        <p14:creationId xmlns:p14="http://schemas.microsoft.com/office/powerpoint/2010/main" val="41214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28A0E18-D9C2-2592-5053-C104DE8A7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49" y="373964"/>
            <a:ext cx="4045667" cy="61908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E2C5338-8D6E-F4E7-F37E-350EDBEEEE90}"/>
              </a:ext>
            </a:extLst>
          </p:cNvPr>
          <p:cNvSpPr txBox="1"/>
          <p:nvPr/>
        </p:nvSpPr>
        <p:spPr>
          <a:xfrm>
            <a:off x="4812239" y="1443841"/>
            <a:ext cx="2567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Sjekk listen over hva som fører til at søknader blir lagt til side.</a:t>
            </a:r>
          </a:p>
          <a:p>
            <a:endParaRPr lang="nb-NO" sz="2800" dirty="0"/>
          </a:p>
          <a:p>
            <a:r>
              <a:rPr lang="nb-NO" sz="2800" dirty="0"/>
              <a:t>Listen er blant annet tilgjengelig fra utlysningen.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A72A4E7-84AA-CCC2-7568-F298B4DC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701" y="2901887"/>
            <a:ext cx="3937299" cy="39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4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940" y="1444821"/>
            <a:ext cx="10405776" cy="4616067"/>
          </a:xfrm>
        </p:spPr>
        <p:txBody>
          <a:bodyPr>
            <a:no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None/>
            </a:pPr>
            <a:r>
              <a:rPr lang="en-GB" sz="2400" dirty="0"/>
              <a:t>Les </a:t>
            </a:r>
            <a:r>
              <a:rPr lang="en-GB" sz="2400" dirty="0" err="1"/>
              <a:t>retningslinjene</a:t>
            </a:r>
            <a:r>
              <a:rPr lang="en-GB" sz="2400" dirty="0"/>
              <a:t> for den </a:t>
            </a:r>
            <a:r>
              <a:rPr lang="en-GB" sz="2400" dirty="0" err="1"/>
              <a:t>aktuelle</a:t>
            </a:r>
            <a:r>
              <a:rPr lang="en-GB" sz="2400" dirty="0"/>
              <a:t> </a:t>
            </a:r>
            <a:r>
              <a:rPr lang="en-GB" sz="2400" dirty="0" err="1"/>
              <a:t>søknadskategorien</a:t>
            </a:r>
            <a:r>
              <a:rPr lang="en-GB" sz="2400" dirty="0"/>
              <a:t> </a:t>
            </a:r>
            <a:r>
              <a:rPr lang="en-GB" sz="2400" dirty="0" err="1"/>
              <a:t>nøye</a:t>
            </a:r>
            <a:r>
              <a:rPr lang="en-GB" sz="2400" dirty="0"/>
              <a:t> – er du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tvil</a:t>
            </a:r>
            <a:r>
              <a:rPr lang="en-GB" sz="2400" dirty="0"/>
              <a:t>, ta </a:t>
            </a:r>
            <a:r>
              <a:rPr lang="en-GB" sz="2400" dirty="0" err="1"/>
              <a:t>kontakt</a:t>
            </a:r>
            <a:r>
              <a:rPr lang="en-GB" sz="2400" dirty="0"/>
              <a:t> med </a:t>
            </a:r>
            <a:r>
              <a:rPr lang="en-GB" sz="2400" dirty="0" err="1"/>
              <a:t>sekretariatet</a:t>
            </a:r>
            <a:r>
              <a:rPr lang="en-GB" sz="2400" dirty="0"/>
              <a:t> (</a:t>
            </a:r>
            <a:r>
              <a:rPr lang="en-GB" sz="2400" dirty="0">
                <a:hlinkClick r:id="rId3"/>
              </a:rPr>
              <a:t>forskningsmidler@helse-vest.no</a:t>
            </a:r>
            <a:r>
              <a:rPr lang="en-GB" sz="2400" dirty="0"/>
              <a:t>) </a:t>
            </a:r>
          </a:p>
          <a:p>
            <a:pPr indent="0">
              <a:lnSpc>
                <a:spcPct val="150000"/>
              </a:lnSpc>
              <a:buNone/>
            </a:pPr>
            <a:r>
              <a:rPr lang="en-GB" sz="2400" b="1" dirty="0" err="1"/>
              <a:t>Oppfyller</a:t>
            </a:r>
            <a:r>
              <a:rPr lang="en-GB" sz="2400" b="1" dirty="0"/>
              <a:t> du </a:t>
            </a:r>
            <a:r>
              <a:rPr lang="en-GB" sz="2400" b="1" dirty="0" err="1"/>
              <a:t>krav</a:t>
            </a:r>
            <a:r>
              <a:rPr lang="en-GB" sz="2400" b="1" dirty="0"/>
              <a:t> </a:t>
            </a:r>
            <a:r>
              <a:rPr lang="en-GB" sz="2400" b="1" dirty="0" err="1"/>
              <a:t>til</a:t>
            </a:r>
            <a:r>
              <a:rPr lang="en-GB" sz="2400" b="1" dirty="0"/>
              <a:t> </a:t>
            </a:r>
            <a:r>
              <a:rPr lang="en-GB" sz="2400" b="1" dirty="0" err="1"/>
              <a:t>søker</a:t>
            </a:r>
            <a:r>
              <a:rPr lang="en-GB" sz="2400" b="1" dirty="0"/>
              <a:t>? For </a:t>
            </a:r>
            <a:r>
              <a:rPr lang="en-GB" sz="2400" b="1" dirty="0" err="1"/>
              <a:t>eksempel</a:t>
            </a:r>
            <a:r>
              <a:rPr lang="en-GB" sz="2400" b="1" dirty="0"/>
              <a:t>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Er du </a:t>
            </a:r>
            <a:r>
              <a:rPr lang="en-GB" sz="2400" dirty="0" err="1"/>
              <a:t>ansatt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minst</a:t>
            </a:r>
            <a:r>
              <a:rPr lang="en-GB" sz="2400" dirty="0"/>
              <a:t> 20 % stilling </a:t>
            </a:r>
            <a:r>
              <a:rPr lang="en-GB" sz="2400" dirty="0" err="1"/>
              <a:t>i</a:t>
            </a:r>
            <a:r>
              <a:rPr lang="en-GB" sz="2400" dirty="0"/>
              <a:t> et </a:t>
            </a:r>
            <a:r>
              <a:rPr lang="en-GB" sz="2400" dirty="0" err="1"/>
              <a:t>helseforetak</a:t>
            </a:r>
            <a:r>
              <a:rPr lang="en-GB" sz="2400" dirty="0"/>
              <a:t>/</a:t>
            </a:r>
            <a:r>
              <a:rPr lang="en-GB" sz="2400" dirty="0" err="1"/>
              <a:t>privat</a:t>
            </a:r>
            <a:r>
              <a:rPr lang="en-GB" sz="2400" dirty="0"/>
              <a:t> </a:t>
            </a:r>
            <a:r>
              <a:rPr lang="en-GB" sz="2400" dirty="0" err="1"/>
              <a:t>ideell</a:t>
            </a:r>
            <a:r>
              <a:rPr lang="en-GB" sz="2400" dirty="0"/>
              <a:t> </a:t>
            </a:r>
            <a:r>
              <a:rPr lang="en-GB" sz="2400" dirty="0" err="1"/>
              <a:t>institusjon</a:t>
            </a:r>
            <a:r>
              <a:rPr lang="en-GB" sz="2400" dirty="0"/>
              <a:t> (og </a:t>
            </a:r>
            <a:r>
              <a:rPr lang="en-GB" sz="2400" dirty="0" err="1"/>
              <a:t>fremgår</a:t>
            </a:r>
            <a:r>
              <a:rPr lang="en-GB" sz="2400" dirty="0"/>
              <a:t> </a:t>
            </a:r>
            <a:r>
              <a:rPr lang="en-GB" sz="2400" dirty="0" err="1"/>
              <a:t>dette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søknaden</a:t>
            </a:r>
            <a:r>
              <a:rPr lang="en-GB" sz="2400" dirty="0"/>
              <a:t> din)?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/>
              <a:t>Hvis</a:t>
            </a:r>
            <a:r>
              <a:rPr lang="en-GB" sz="2400" dirty="0"/>
              <a:t> </a:t>
            </a:r>
            <a:r>
              <a:rPr lang="en-GB" sz="2400" dirty="0" err="1"/>
              <a:t>ikke</a:t>
            </a:r>
            <a:r>
              <a:rPr lang="en-GB" sz="2400" dirty="0"/>
              <a:t>, </a:t>
            </a:r>
            <a:r>
              <a:rPr lang="en-GB" sz="2400" dirty="0" err="1"/>
              <a:t>har</a:t>
            </a:r>
            <a:r>
              <a:rPr lang="en-GB" sz="2400" dirty="0"/>
              <a:t> du </a:t>
            </a:r>
            <a:r>
              <a:rPr lang="en-GB" sz="2400" dirty="0" err="1"/>
              <a:t>lagt</a:t>
            </a:r>
            <a:r>
              <a:rPr lang="en-GB" sz="2400" dirty="0"/>
              <a:t> </a:t>
            </a:r>
            <a:r>
              <a:rPr lang="en-GB" sz="2400" dirty="0" err="1"/>
              <a:t>ved</a:t>
            </a:r>
            <a:r>
              <a:rPr lang="en-GB" sz="2400" dirty="0"/>
              <a:t> </a:t>
            </a:r>
            <a:r>
              <a:rPr lang="en-GB" sz="2400" dirty="0" err="1"/>
              <a:t>årets</a:t>
            </a:r>
            <a:r>
              <a:rPr lang="en-GB" sz="2400" dirty="0"/>
              <a:t> </a:t>
            </a:r>
            <a:r>
              <a:rPr lang="en-GB" sz="2400" dirty="0" err="1"/>
              <a:t>forankringsavtale</a:t>
            </a:r>
            <a:r>
              <a:rPr lang="en-GB" sz="2400" dirty="0"/>
              <a:t> (og er </a:t>
            </a:r>
            <a:r>
              <a:rPr lang="en-GB" sz="2400" dirty="0" err="1"/>
              <a:t>denne</a:t>
            </a:r>
            <a:r>
              <a:rPr lang="en-GB" sz="2400" dirty="0"/>
              <a:t> </a:t>
            </a:r>
            <a:r>
              <a:rPr lang="en-GB" sz="2400" dirty="0" err="1"/>
              <a:t>signert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alle </a:t>
            </a:r>
            <a:r>
              <a:rPr lang="en-GB" sz="2400" dirty="0" err="1"/>
              <a:t>parter</a:t>
            </a:r>
            <a:r>
              <a:rPr lang="en-GB" sz="2400" dirty="0"/>
              <a:t> og </a:t>
            </a:r>
            <a:r>
              <a:rPr lang="en-GB" sz="2400" dirty="0" err="1"/>
              <a:t>datert</a:t>
            </a:r>
            <a:r>
              <a:rPr lang="en-GB" sz="2400" dirty="0"/>
              <a:t>)?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Stiller </a:t>
            </a:r>
            <a:r>
              <a:rPr lang="en-GB" sz="2400" dirty="0" err="1"/>
              <a:t>retningslinjene</a:t>
            </a:r>
            <a:r>
              <a:rPr lang="en-GB" sz="2400" dirty="0"/>
              <a:t> </a:t>
            </a:r>
            <a:r>
              <a:rPr lang="en-GB" sz="2400" dirty="0" err="1"/>
              <a:t>andre</a:t>
            </a:r>
            <a:r>
              <a:rPr lang="en-GB" sz="2400" dirty="0"/>
              <a:t> </a:t>
            </a:r>
            <a:r>
              <a:rPr lang="en-GB" sz="2400" dirty="0" err="1"/>
              <a:t>krav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deg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søker</a:t>
            </a:r>
            <a:r>
              <a:rPr lang="en-GB" sz="2400" dirty="0"/>
              <a:t>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4284" y="468217"/>
            <a:ext cx="8701088" cy="976604"/>
          </a:xfrm>
        </p:spPr>
        <p:txBody>
          <a:bodyPr>
            <a:no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nb-NO" sz="4000" dirty="0"/>
              <a:t>Tips til søkere: Unngå formelle feil</a:t>
            </a:r>
            <a:r>
              <a:rPr lang="nb-NO" sz="2800" dirty="0"/>
              <a:t>	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8619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075" y="1864426"/>
            <a:ext cx="10361708" cy="4420327"/>
          </a:xfrm>
        </p:spPr>
        <p:txBody>
          <a:bodyPr>
            <a:normAutofit lnSpcReduction="1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None/>
            </a:pPr>
            <a:r>
              <a:rPr lang="en-GB" sz="3200" dirty="0" err="1"/>
              <a:t>Oppfyller</a:t>
            </a:r>
            <a:r>
              <a:rPr lang="en-GB" sz="3200" dirty="0"/>
              <a:t> </a:t>
            </a:r>
            <a:r>
              <a:rPr lang="en-GB" sz="3200" dirty="0" err="1"/>
              <a:t>søknadens</a:t>
            </a:r>
            <a:r>
              <a:rPr lang="en-GB" sz="3200" dirty="0"/>
              <a:t> </a:t>
            </a:r>
            <a:r>
              <a:rPr lang="en-GB" sz="3200" dirty="0" err="1"/>
              <a:t>innhold</a:t>
            </a:r>
            <a:r>
              <a:rPr lang="en-GB" sz="3200" dirty="0"/>
              <a:t> de </a:t>
            </a:r>
            <a:r>
              <a:rPr lang="en-GB" sz="3200" dirty="0" err="1"/>
              <a:t>formelle</a:t>
            </a:r>
            <a:r>
              <a:rPr lang="en-GB" sz="3200" dirty="0"/>
              <a:t> </a:t>
            </a:r>
            <a:r>
              <a:rPr lang="en-GB" sz="3200" dirty="0" err="1"/>
              <a:t>kravene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henhold</a:t>
            </a:r>
            <a:r>
              <a:rPr lang="en-GB" sz="3200" dirty="0"/>
              <a:t> </a:t>
            </a:r>
            <a:r>
              <a:rPr lang="en-GB" sz="3200" dirty="0" err="1"/>
              <a:t>til</a:t>
            </a:r>
            <a:r>
              <a:rPr lang="en-GB" sz="3200" dirty="0"/>
              <a:t> </a:t>
            </a:r>
            <a:r>
              <a:rPr lang="en-GB" sz="3200" dirty="0" err="1"/>
              <a:t>retningslinjene</a:t>
            </a:r>
            <a:r>
              <a:rPr lang="en-GB" sz="3200" dirty="0"/>
              <a:t>? For </a:t>
            </a:r>
            <a:r>
              <a:rPr lang="en-GB" sz="3200" dirty="0" err="1"/>
              <a:t>eksempel</a:t>
            </a:r>
            <a:r>
              <a:rPr lang="en-GB" sz="3200" dirty="0"/>
              <a:t>: </a:t>
            </a:r>
          </a:p>
          <a:p>
            <a:pPr marL="887137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Er </a:t>
            </a:r>
            <a:r>
              <a:rPr lang="en-GB" sz="3200" dirty="0" err="1"/>
              <a:t>brukermedvirkning</a:t>
            </a:r>
            <a:r>
              <a:rPr lang="en-GB" sz="3200" dirty="0"/>
              <a:t> </a:t>
            </a:r>
            <a:r>
              <a:rPr lang="en-GB" sz="3200" dirty="0" err="1"/>
              <a:t>omtalt</a:t>
            </a:r>
            <a:r>
              <a:rPr lang="en-GB" sz="3200" dirty="0"/>
              <a:t>?</a:t>
            </a:r>
          </a:p>
          <a:p>
            <a:pPr marL="887137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Dekker </a:t>
            </a:r>
            <a:r>
              <a:rPr lang="en-GB" sz="3200" dirty="0" err="1"/>
              <a:t>søknadskategorien</a:t>
            </a:r>
            <a:r>
              <a:rPr lang="en-GB" sz="3200" dirty="0"/>
              <a:t> de </a:t>
            </a:r>
            <a:r>
              <a:rPr lang="en-GB" sz="3200" dirty="0" err="1"/>
              <a:t>oppførte</a:t>
            </a:r>
            <a:r>
              <a:rPr lang="en-GB" sz="3200" dirty="0"/>
              <a:t> </a:t>
            </a:r>
            <a:r>
              <a:rPr lang="en-GB" sz="3200" dirty="0" err="1"/>
              <a:t>budsjettelementer</a:t>
            </a:r>
            <a:r>
              <a:rPr lang="en-GB" sz="3200" dirty="0"/>
              <a:t>?</a:t>
            </a:r>
          </a:p>
          <a:p>
            <a:pPr marL="887137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Har du </a:t>
            </a:r>
            <a:r>
              <a:rPr lang="en-GB" sz="3200" dirty="0" err="1"/>
              <a:t>lagt</a:t>
            </a:r>
            <a:r>
              <a:rPr lang="en-GB" sz="3200" dirty="0"/>
              <a:t> </a:t>
            </a:r>
            <a:r>
              <a:rPr lang="en-GB" sz="3200" dirty="0" err="1"/>
              <a:t>ved</a:t>
            </a:r>
            <a:r>
              <a:rPr lang="en-GB" sz="3200" dirty="0"/>
              <a:t> all </a:t>
            </a:r>
            <a:r>
              <a:rPr lang="en-GB" sz="3200" dirty="0" err="1"/>
              <a:t>obligatorisk</a:t>
            </a:r>
            <a:r>
              <a:rPr lang="en-GB" sz="3200" dirty="0"/>
              <a:t> </a:t>
            </a:r>
            <a:r>
              <a:rPr lang="en-GB" sz="3200" dirty="0" err="1"/>
              <a:t>dokumentasjon</a:t>
            </a:r>
            <a:r>
              <a:rPr lang="en-GB" sz="3200" dirty="0"/>
              <a:t>?</a:t>
            </a:r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919" y="573247"/>
            <a:ext cx="8701088" cy="976604"/>
          </a:xfrm>
        </p:spPr>
        <p:txBody>
          <a:bodyPr>
            <a:no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nb-NO" sz="4000" dirty="0"/>
              <a:t>Tips til søkere: Unngå formelle feil</a:t>
            </a:r>
            <a:r>
              <a:rPr lang="nb-NO" sz="2800" dirty="0"/>
              <a:t>	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1493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9A9A4F2-FC64-342B-105C-CA173674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950245"/>
            <a:ext cx="4713668" cy="34073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n-NO" b="0" i="1" dirty="0">
                <a:solidFill>
                  <a:srgbClr val="000000"/>
                </a:solidFill>
                <a:effectLst/>
                <a:latin typeface="plus-jakarta-sans"/>
              </a:rPr>
              <a:t>Det er ikkje mogeleg å levere identisk prosjektframstilling (forskingsprotokollar) i fleire søknadskategoriar, til dømes i søknad om doktorgradsstipend og søknad om open prosjektstøtte. Kvar søknad skal speile dei krava som ligg til søknadskategorien, jf. retningslinjer og mal for prosjektframstilling. </a:t>
            </a:r>
            <a:r>
              <a:rPr lang="nn-NO" b="0" i="1" dirty="0">
                <a:solidFill>
                  <a:srgbClr val="FF0000"/>
                </a:solidFill>
                <a:effectLst/>
                <a:latin typeface="plus-jakarta-sans"/>
              </a:rPr>
              <a:t>Søknader med identiske protokollar vil bli lagt til side</a:t>
            </a:r>
            <a:r>
              <a:rPr lang="nn-NO" b="0" i="0" dirty="0">
                <a:solidFill>
                  <a:srgbClr val="FF0000"/>
                </a:solidFill>
                <a:effectLst/>
                <a:latin typeface="plus-jakarta-sans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nn-NO" dirty="0">
              <a:solidFill>
                <a:srgbClr val="FF0000"/>
              </a:solidFill>
              <a:latin typeface="plus-jakarta-sans"/>
            </a:endParaRPr>
          </a:p>
          <a:p>
            <a:pPr marL="0" indent="0">
              <a:lnSpc>
                <a:spcPct val="120000"/>
              </a:lnSpc>
              <a:buNone/>
            </a:pPr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E4740EB-79AD-D3A4-CE8B-54E98E29862B}"/>
              </a:ext>
            </a:extLst>
          </p:cNvPr>
          <p:cNvSpPr txBox="1"/>
          <p:nvPr/>
        </p:nvSpPr>
        <p:spPr>
          <a:xfrm>
            <a:off x="6096000" y="1986698"/>
            <a:ext cx="4713668" cy="147732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/>
              <a:t>Presisering</a:t>
            </a:r>
            <a:r>
              <a:rPr lang="nb-NO" dirty="0"/>
              <a:t>:</a:t>
            </a:r>
            <a:br>
              <a:rPr lang="nb-NO" dirty="0"/>
            </a:br>
            <a:endParaRPr lang="nb-NO" dirty="0"/>
          </a:p>
          <a:p>
            <a:r>
              <a:rPr lang="nb-NO" dirty="0">
                <a:latin typeface="Calibri" panose="020F0502020204030204" pitchFamily="34" charset="0"/>
              </a:rPr>
              <a:t>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amme prosjekt kan sende inn søknader i to kategorier så lenge protokollene gjenspeiler retningslinjene for søknadstypen. </a:t>
            </a:r>
            <a:endParaRPr lang="nb-NO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DEF4943-1BFA-8880-D8CE-68AF7685BEA4}"/>
              </a:ext>
            </a:extLst>
          </p:cNvPr>
          <p:cNvSpPr txBox="1">
            <a:spLocks/>
          </p:cNvSpPr>
          <p:nvPr/>
        </p:nvSpPr>
        <p:spPr>
          <a:xfrm>
            <a:off x="847501" y="523785"/>
            <a:ext cx="8701088" cy="9766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b-NO"/>
            </a:defPPr>
            <a:lvl1pPr marL="0" algn="l" defTabSz="1088473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142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nb-NO" sz="2800" dirty="0"/>
              <a:t>	</a:t>
            </a:r>
            <a:endParaRPr lang="en-GB" sz="2800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D411DAD9-521D-64AC-E38F-5A0CA9DA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Tips til søkere: Unngå formelle feil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69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075" y="1840674"/>
            <a:ext cx="10527104" cy="4444079"/>
          </a:xfrm>
        </p:spPr>
        <p:txBody>
          <a:bodyPr vert="horz" lIns="0" tIns="0" rIns="0" bIns="0" rtlCol="0" anchor="t"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nb-NO" sz="2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</a:rPr>
              <a:t>Hva?</a:t>
            </a: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Har prosjektet klare testbare hypoteser og en rød tråd?</a:t>
            </a:r>
            <a:endParaRPr lang="nb-NO" sz="2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8295" lvl="1" indent="0">
              <a:lnSpc>
                <a:spcPct val="120000"/>
              </a:lnSpc>
              <a:buNone/>
            </a:pPr>
            <a:endParaRPr lang="nb-NO" sz="2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</a:rPr>
              <a:t>Hvordan?</a:t>
            </a: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</a:rPr>
              <a:t>Er prosjektets studiedesign hensiktsmessig for å besvare forskningsspørsmålet?</a:t>
            </a:r>
            <a:br>
              <a:rPr lang="nb-NO" sz="2333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</a:rPr>
              <a:t>Hvorfor?</a:t>
            </a: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</a:rPr>
              <a:t>Vil dette prosjektet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333" dirty="0">
                <a:latin typeface="Arial" panose="020B0604020202020204" pitchFamily="34" charset="0"/>
                <a:cs typeface="Arial" panose="020B0604020202020204" pitchFamily="34" charset="0"/>
              </a:rPr>
              <a:t>belyse en viktig problemstilling?</a:t>
            </a:r>
          </a:p>
          <a:p>
            <a:pPr marL="1088390" lvl="2" indent="-215900">
              <a:lnSpc>
                <a:spcPct val="120000"/>
              </a:lnSpc>
            </a:pPr>
            <a:r>
              <a:rPr lang="nb-NO" sz="2300" dirty="0">
                <a:latin typeface="Arial"/>
                <a:cs typeface="Arial"/>
              </a:rPr>
              <a:t>gi </a:t>
            </a:r>
            <a:r>
              <a:rPr lang="nb-NO" sz="2300" u="sng" dirty="0">
                <a:latin typeface="Arial"/>
                <a:cs typeface="Arial"/>
              </a:rPr>
              <a:t>ny</a:t>
            </a:r>
            <a:r>
              <a:rPr lang="nb-NO" sz="2300" dirty="0">
                <a:latin typeface="Arial"/>
                <a:cs typeface="Arial"/>
              </a:rPr>
              <a:t> kunnskap?</a:t>
            </a:r>
          </a:p>
          <a:p>
            <a:pPr marL="544195" lvl="1" indent="-215900">
              <a:lnSpc>
                <a:spcPct val="120000"/>
              </a:lnSpc>
            </a:pPr>
            <a:endParaRPr lang="nb-NO" sz="2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195" y="1112108"/>
            <a:ext cx="10991850" cy="633564"/>
          </a:xfrm>
        </p:spPr>
        <p:txBody>
          <a:bodyPr>
            <a:no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dirty="0"/>
              <a:t>Tips for å skrive en god søknad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6463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075" y="1710046"/>
            <a:ext cx="10527104" cy="4574707"/>
          </a:xfrm>
        </p:spPr>
        <p:txBody>
          <a:bodyPr>
            <a:normAutofit fontScale="92500" lnSpcReduction="1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nb-NO" sz="23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Kommer prosjektets </a:t>
            </a:r>
            <a:r>
              <a:rPr lang="nb-NO" sz="2600" u="sng" dirty="0">
                <a:latin typeface="Arial" panose="020B0604020202020204" pitchFamily="34" charset="0"/>
                <a:cs typeface="Arial" panose="020B0604020202020204" pitchFamily="34" charset="0"/>
              </a:rPr>
              <a:t>kliniske nytteverdi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 tydelig frem i søknaden?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nb-N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Er forskningsmiljøet tydelig beskrevet?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nb-N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Er det gjort rede for mulige utfordringer som kan påvirke prosjektets gjennomføring (risikovurdering)?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nb-NO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60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søknaden skrevet med et godt og lett forståelig språk? </a:t>
            </a:r>
            <a:br>
              <a:rPr lang="nb-NO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075" y="733442"/>
            <a:ext cx="10527103" cy="976604"/>
          </a:xfrm>
        </p:spPr>
        <p:txBody>
          <a:bodyPr>
            <a:no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3200" dirty="0"/>
              <a:t>Tips for å skrive en god søknad (forts.)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45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000"/>
              <a:t>Formål med Helse Vests forskningsmidler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96926" y="2413000"/>
            <a:ext cx="7633090" cy="3649664"/>
          </a:xfrm>
        </p:spPr>
        <p:txBody>
          <a:bodyPr>
            <a:normAutofit fontScale="70000" lnSpcReduction="2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nb-NO" sz="2333"/>
              <a:t>Medvirke til forskning i helseforetakene</a:t>
            </a:r>
            <a:br>
              <a:rPr lang="nb-NO" sz="2333"/>
            </a:br>
            <a:endParaRPr lang="nb-NO" sz="2333"/>
          </a:p>
          <a:p>
            <a:pPr marL="342900" indent="-342900">
              <a:lnSpc>
                <a:spcPct val="100000"/>
              </a:lnSpc>
            </a:pPr>
            <a:r>
              <a:rPr lang="nb-NO" sz="2333"/>
              <a:t>Få fram gode søknader på områder som er viktig for at helseforetakene skal kunne tilby gode helsetjenester</a:t>
            </a:r>
            <a:br>
              <a:rPr lang="nb-NO" sz="2333"/>
            </a:br>
            <a:endParaRPr lang="nb-NO" sz="2333"/>
          </a:p>
          <a:p>
            <a:pPr marL="342900" indent="-342900">
              <a:lnSpc>
                <a:spcPct val="100000"/>
              </a:lnSpc>
            </a:pPr>
            <a:r>
              <a:rPr lang="nb-NO" sz="2333"/>
              <a:t>Forskningsmidlene skal gå til klinisk og </a:t>
            </a:r>
            <a:r>
              <a:rPr lang="nb-NO" sz="2333" err="1"/>
              <a:t>translasjonell</a:t>
            </a:r>
            <a:r>
              <a:rPr lang="nb-NO" sz="2333"/>
              <a:t> forskning, samt helsetjenesteforskning </a:t>
            </a:r>
            <a:br>
              <a:rPr lang="nb-NO" sz="2333"/>
            </a:br>
            <a:endParaRPr lang="nb-NO" sz="2333"/>
          </a:p>
          <a:p>
            <a:pPr marL="342900" indent="-342900">
              <a:lnSpc>
                <a:spcPct val="100000"/>
              </a:lnSpc>
            </a:pPr>
            <a:r>
              <a:rPr lang="nb-NO" sz="2333"/>
              <a:t>Forskningsprosjektene skal ha relevans for Helse Vest</a:t>
            </a:r>
            <a:br>
              <a:rPr lang="nb-NO" sz="2333"/>
            </a:br>
            <a:endParaRPr lang="nb-NO" sz="2333"/>
          </a:p>
          <a:p>
            <a:pPr marL="342900" indent="-342900">
              <a:lnSpc>
                <a:spcPct val="100000"/>
              </a:lnSpc>
            </a:pPr>
            <a:r>
              <a:rPr lang="nb-NO" sz="2333"/>
              <a:t>En vesentlig del av midlene skal gå til forskerutdanning og bygging av forskningskompetanse</a:t>
            </a:r>
            <a:br>
              <a:rPr lang="nb-NO" sz="2333"/>
            </a:br>
            <a:endParaRPr lang="nb-NO" sz="2333"/>
          </a:p>
          <a:p>
            <a:pPr marL="342900" indent="-342900">
              <a:lnSpc>
                <a:spcPct val="100000"/>
              </a:lnSpc>
            </a:pPr>
            <a:r>
              <a:rPr lang="nb-NO" sz="2333"/>
              <a:t>Forskningskvaliteten skal styrkes gjennom bygging av regionale forskningsnettverk </a:t>
            </a:r>
            <a:br>
              <a:rPr lang="nb-NO" sz="2333"/>
            </a:br>
            <a:endParaRPr lang="nb-NO" sz="2333"/>
          </a:p>
          <a:p>
            <a:pPr marL="342900" indent="-342900">
              <a:lnSpc>
                <a:spcPct val="100000"/>
              </a:lnSpc>
            </a:pPr>
            <a:r>
              <a:rPr lang="nb-NO" sz="2333"/>
              <a:t>Forskningskvaliteten skal også styrkes gjennom internasjonalt og nasjonalt forskningssamarbeid </a:t>
            </a:r>
            <a:endParaRPr lang="nb-NO" sz="1800"/>
          </a:p>
        </p:txBody>
      </p:sp>
      <p:grpSp>
        <p:nvGrpSpPr>
          <p:cNvPr id="5" name="Gruppe 4"/>
          <p:cNvGrpSpPr>
            <a:grpSpLocks noChangeAspect="1"/>
          </p:cNvGrpSpPr>
          <p:nvPr/>
        </p:nvGrpSpPr>
        <p:grpSpPr>
          <a:xfrm>
            <a:off x="8542789" y="2105149"/>
            <a:ext cx="3076450" cy="3076450"/>
            <a:chOff x="2681763" y="1538763"/>
            <a:chExt cx="3780473" cy="3780473"/>
          </a:xfrm>
          <a:solidFill>
            <a:schemeClr val="accent3"/>
          </a:solidFill>
        </p:grpSpPr>
        <p:sp>
          <p:nvSpPr>
            <p:cNvPr id="7" name="Ellipse 6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333" b="1">
                  <a:latin typeface="Cambria" panose="02040503050406030204" pitchFamily="18" charset="0"/>
                </a:rPr>
                <a:t>Formålet er forankret i nasjonale og regionale styringsdokumenter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14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71664" y="246142"/>
            <a:ext cx="8701088" cy="720090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/>
              <a:t>Tips: Forskningshåndboken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8559CDB-3C09-55F1-4E0F-CCA55611F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64" y="2002553"/>
            <a:ext cx="3553362" cy="4725215"/>
          </a:xfrm>
          <a:ln w="12700">
            <a:solidFill>
              <a:schemeClr val="tx1"/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82232FD-FDB4-BF2D-1D9E-253DAFE55C80}"/>
              </a:ext>
            </a:extLst>
          </p:cNvPr>
          <p:cNvSpPr txBox="1"/>
          <p:nvPr/>
        </p:nvSpPr>
        <p:spPr>
          <a:xfrm>
            <a:off x="271664" y="1146220"/>
            <a:ext cx="692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Norsk utgave: </a:t>
            </a:r>
            <a:r>
              <a:rPr lang="nb-NO" sz="1400">
                <a:hlinkClick r:id="rId3"/>
              </a:rPr>
              <a:t>forskningshandboken-10.-utgave_2024.pdf (oslo-universitetssykehus.no)</a:t>
            </a:r>
            <a:endParaRPr lang="nb-NO" sz="1400"/>
          </a:p>
          <a:p>
            <a:r>
              <a:rPr lang="nb-NO" sz="1400"/>
              <a:t>Engelsk utgave: </a:t>
            </a:r>
            <a:r>
              <a:rPr lang="en-US" sz="1400">
                <a:hlinkClick r:id="rId4"/>
              </a:rPr>
              <a:t>the-reseach-handbook_10th-edition_2024.pdf (oslo-universitetssykehus.no)</a:t>
            </a:r>
            <a:endParaRPr lang="nb-NO" sz="14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87F63D3-A48A-3F96-A708-C69D4DF6F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982" y="900078"/>
            <a:ext cx="4458432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1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BAE7A39-04B9-176C-5828-7E1C6BE33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Søknadsskjema</a:t>
            </a:r>
          </a:p>
        </p:txBody>
      </p:sp>
    </p:spTree>
    <p:extLst>
      <p:ext uri="{BB962C8B-B14F-4D97-AF65-F5344CB8AC3E}">
        <p14:creationId xmlns:p14="http://schemas.microsoft.com/office/powerpoint/2010/main" val="401932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352" y="2369559"/>
            <a:ext cx="5388398" cy="5255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ktangel 4"/>
          <p:cNvSpPr/>
          <p:nvPr/>
        </p:nvSpPr>
        <p:spPr>
          <a:xfrm>
            <a:off x="6581351" y="1073294"/>
            <a:ext cx="5359847" cy="9164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1785"/>
              <a:t>Når søknader opprettes, sender eSøknad ut en e-post og </a:t>
            </a:r>
            <a:r>
              <a:rPr lang="nb-NO" sz="1785" err="1"/>
              <a:t>sms</a:t>
            </a:r>
            <a:r>
              <a:rPr lang="nb-NO" sz="1785"/>
              <a:t> med tilgang til søknadsskjema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1785"/>
              <a:t>Lagre lenken som favoritt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02687" y="5273899"/>
            <a:ext cx="1062507" cy="9594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571"/>
          </a:p>
        </p:txBody>
      </p:sp>
      <p:sp>
        <p:nvSpPr>
          <p:cNvPr id="2" name="Rektangel 1"/>
          <p:cNvSpPr/>
          <p:nvPr/>
        </p:nvSpPr>
        <p:spPr>
          <a:xfrm>
            <a:off x="6648450" y="3721100"/>
            <a:ext cx="24892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785"/>
          </a:p>
        </p:txBody>
      </p:sp>
      <p:sp>
        <p:nvSpPr>
          <p:cNvPr id="3" name="TekstSylinder 2"/>
          <p:cNvSpPr txBox="1"/>
          <p:nvPr/>
        </p:nvSpPr>
        <p:spPr>
          <a:xfrm>
            <a:off x="254000" y="336550"/>
            <a:ext cx="5105400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85" b="1"/>
              <a:t>Søknadsutlysning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61DF342-C2E7-6F1B-7BD4-1A7C2527E583}"/>
              </a:ext>
            </a:extLst>
          </p:cNvPr>
          <p:cNvSpPr txBox="1"/>
          <p:nvPr/>
        </p:nvSpPr>
        <p:spPr>
          <a:xfrm>
            <a:off x="3973132" y="225380"/>
            <a:ext cx="4076164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4"/>
              </a:rPr>
              <a:t>https://forskningsmidler.ihelse.net/</a:t>
            </a:r>
            <a:r>
              <a:rPr lang="nb-NO"/>
              <a:t> 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DC3B61A5-98C5-BDF3-DF83-B26B01459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0801" y="814744"/>
            <a:ext cx="5105400" cy="5777996"/>
          </a:xfrm>
        </p:spPr>
      </p:pic>
    </p:spTree>
    <p:extLst>
      <p:ext uri="{BB962C8B-B14F-4D97-AF65-F5344CB8AC3E}">
        <p14:creationId xmlns:p14="http://schemas.microsoft.com/office/powerpoint/2010/main" val="2531974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204959" y="1494638"/>
            <a:ext cx="3184333" cy="94897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u="sng"/>
              <a:t>Prosjektinformasjon</a:t>
            </a:r>
          </a:p>
          <a:p>
            <a:r>
              <a:rPr lang="nb-NO" sz="1333"/>
              <a:t>Tittel på prosjektet, oppstartsdato og søkerinstitusjon kan endres ved å trykke på knappen for «Rediger».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357714" y="770242"/>
            <a:ext cx="2100848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67"/>
              <a:t>Seks menyvalg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312638" y="247022"/>
            <a:ext cx="267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/>
              <a:t>Søknadsskjema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BC52D00-A130-BACD-0E5C-08E958B13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" y="128788"/>
            <a:ext cx="7019215" cy="70441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18224E4-0F6B-C9BE-4138-D3FABBBCCC97}"/>
              </a:ext>
            </a:extLst>
          </p:cNvPr>
          <p:cNvSpPr/>
          <p:nvPr/>
        </p:nvSpPr>
        <p:spPr>
          <a:xfrm>
            <a:off x="59911" y="1294327"/>
            <a:ext cx="6978392" cy="1249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4E787F1-BE29-72EC-E10E-4637AC25DD98}"/>
              </a:ext>
            </a:extLst>
          </p:cNvPr>
          <p:cNvSpPr/>
          <p:nvPr/>
        </p:nvSpPr>
        <p:spPr>
          <a:xfrm>
            <a:off x="3567448" y="51516"/>
            <a:ext cx="824248" cy="3541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D7806AA-7E56-B74D-C0D1-2E732722BD48}"/>
              </a:ext>
            </a:extLst>
          </p:cNvPr>
          <p:cNvSpPr txBox="1"/>
          <p:nvPr/>
        </p:nvSpPr>
        <p:spPr>
          <a:xfrm>
            <a:off x="9697792" y="3651161"/>
            <a:ext cx="2073498" cy="369332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/>
              <a:t>Automatisk lagring</a:t>
            </a:r>
          </a:p>
        </p:txBody>
      </p:sp>
    </p:spTree>
    <p:extLst>
      <p:ext uri="{BB962C8B-B14F-4D97-AF65-F5344CB8AC3E}">
        <p14:creationId xmlns:p14="http://schemas.microsoft.com/office/powerpoint/2010/main" val="1379670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3"/>
          <a:stretch/>
        </p:blipFill>
        <p:spPr bwMode="auto">
          <a:xfrm>
            <a:off x="305304" y="1620771"/>
            <a:ext cx="6325169" cy="4580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5304" y="677164"/>
            <a:ext cx="6325169" cy="720090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/>
              <a:t>Deltakere - samarbeidserklæringer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265683" y="2293736"/>
            <a:ext cx="3618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/>
              <a:t>Blå sirkel </a:t>
            </a:r>
            <a:r>
              <a:rPr lang="nb-NO" sz="1400"/>
              <a:t>= Deltakeren er registrert i søknaden, men forespørsel om bekreftelse er enda ikke sendt. Send forespørsel ved å trykke på ikonet for </a:t>
            </a:r>
            <a:r>
              <a:rPr lang="nb-NO" sz="1400" err="1"/>
              <a:t>sms</a:t>
            </a:r>
            <a:r>
              <a:rPr lang="nb-NO" sz="1400"/>
              <a:t> og/eller epost.</a:t>
            </a:r>
            <a:br>
              <a:rPr lang="nb-NO" sz="1400"/>
            </a:br>
            <a:endParaRPr lang="nb-NO" sz="1400"/>
          </a:p>
          <a:p>
            <a:r>
              <a:rPr lang="nb-NO" sz="1400" b="1"/>
              <a:t>Grønn hake </a:t>
            </a:r>
            <a:r>
              <a:rPr lang="nb-NO" sz="1400"/>
              <a:t>= Bekreftet samarbeidsforhold.</a:t>
            </a:r>
            <a:br>
              <a:rPr lang="nb-NO" sz="1400"/>
            </a:br>
            <a:endParaRPr lang="nb-NO" sz="1400"/>
          </a:p>
          <a:p>
            <a:r>
              <a:rPr lang="nb-NO" sz="1400" b="1"/>
              <a:t>Rødt kryss </a:t>
            </a:r>
            <a:r>
              <a:rPr lang="nb-NO" sz="1400"/>
              <a:t>= Samarbeidspartner har svart at de ikke ønsker å delta i prosjektet. Disse bør fjernes fra søknaden før den innleveres.</a:t>
            </a:r>
            <a:br>
              <a:rPr lang="nb-NO" sz="1400"/>
            </a:br>
            <a:endParaRPr lang="nb-NO" sz="1400"/>
          </a:p>
          <a:p>
            <a:r>
              <a:rPr lang="nb-NO" sz="1400" b="1"/>
              <a:t>Gul sirkel med spørsmålstegn</a:t>
            </a:r>
            <a:r>
              <a:rPr lang="nb-NO" sz="1400"/>
              <a:t> = Venter på tilbakemelding. Dersom svar uteblir, sjekk gjerne om e-postadresse og/eller mobilnummer er skrevet riktig. </a:t>
            </a:r>
            <a:r>
              <a:rPr lang="nb-NO" sz="1400" b="1"/>
              <a:t>Merk</a:t>
            </a:r>
            <a:r>
              <a:rPr lang="nb-NO" sz="1400"/>
              <a:t> at det er mulig å sende påminning til deltakeren ved å trykke på ikonet for </a:t>
            </a:r>
            <a:r>
              <a:rPr lang="nb-NO" sz="1400" err="1"/>
              <a:t>sms</a:t>
            </a:r>
            <a:r>
              <a:rPr lang="nb-NO" sz="1400"/>
              <a:t> og/eller epost.</a:t>
            </a:r>
            <a:br>
              <a:rPr lang="nb-NO" sz="1400"/>
            </a:br>
            <a:endParaRPr lang="nb-NO" sz="1400"/>
          </a:p>
        </p:txBody>
      </p:sp>
      <p:sp>
        <p:nvSpPr>
          <p:cNvPr id="5" name="Ellipse 4"/>
          <p:cNvSpPr/>
          <p:nvPr/>
        </p:nvSpPr>
        <p:spPr>
          <a:xfrm>
            <a:off x="510331" y="2067806"/>
            <a:ext cx="699083" cy="64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B4BDCEB7-2B86-FD61-4B55-30E353621761}"/>
              </a:ext>
            </a:extLst>
          </p:cNvPr>
          <p:cNvGrpSpPr>
            <a:grpSpLocks noChangeAspect="1"/>
          </p:cNvGrpSpPr>
          <p:nvPr/>
        </p:nvGrpSpPr>
        <p:grpSpPr>
          <a:xfrm>
            <a:off x="8155836" y="230445"/>
            <a:ext cx="1837911" cy="1837911"/>
            <a:chOff x="2681763" y="1538763"/>
            <a:chExt cx="3780473" cy="3780473"/>
          </a:xfrm>
          <a:solidFill>
            <a:srgbClr val="92D050"/>
          </a:solidFill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AFBD7F4-F10C-19C5-8B67-762D82227DDD}"/>
                </a:ext>
              </a:extLst>
            </p:cNvPr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499C9C2-9C33-AFE0-CA92-42E820786D3E}"/>
                </a:ext>
              </a:extLst>
            </p:cNvPr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67" b="1" dirty="0">
                  <a:latin typeface="Cambria" panose="02040503050406030204" pitchFamily="18" charset="0"/>
                </a:rPr>
                <a:t>Synliggjøre kompetansen i prosjektet</a:t>
              </a:r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9F45D072-DA86-9D1B-4303-5F6B643B7EEA}"/>
              </a:ext>
            </a:extLst>
          </p:cNvPr>
          <p:cNvSpPr/>
          <p:nvPr/>
        </p:nvSpPr>
        <p:spPr>
          <a:xfrm>
            <a:off x="4146998" y="1570641"/>
            <a:ext cx="927279" cy="316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B351BB9-654E-E15A-6BD6-3769843C31FC}"/>
              </a:ext>
            </a:extLst>
          </p:cNvPr>
          <p:cNvSpPr txBox="1"/>
          <p:nvPr/>
        </p:nvSpPr>
        <p:spPr>
          <a:xfrm>
            <a:off x="305304" y="6381482"/>
            <a:ext cx="632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Husk å legge deg til selv også, jf. rollen som søker. </a:t>
            </a:r>
          </a:p>
        </p:txBody>
      </p:sp>
    </p:spTree>
    <p:extLst>
      <p:ext uri="{BB962C8B-B14F-4D97-AF65-F5344CB8AC3E}">
        <p14:creationId xmlns:p14="http://schemas.microsoft.com/office/powerpoint/2010/main" val="421242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370" y="2667530"/>
            <a:ext cx="4474431" cy="2882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" y="675190"/>
            <a:ext cx="5028309" cy="6059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Rett pil 7"/>
          <p:cNvCxnSpPr/>
          <p:nvPr/>
        </p:nvCxnSpPr>
        <p:spPr>
          <a:xfrm flipV="1">
            <a:off x="927100" y="4235450"/>
            <a:ext cx="6248400" cy="183515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e 8"/>
          <p:cNvGrpSpPr>
            <a:grpSpLocks noChangeAspect="1"/>
          </p:cNvGrpSpPr>
          <p:nvPr/>
        </p:nvGrpSpPr>
        <p:grpSpPr>
          <a:xfrm>
            <a:off x="5549900" y="372367"/>
            <a:ext cx="2000250" cy="2000250"/>
            <a:chOff x="2681763" y="1538763"/>
            <a:chExt cx="3780473" cy="3780473"/>
          </a:xfrm>
          <a:solidFill>
            <a:srgbClr val="92D050"/>
          </a:solidFill>
        </p:grpSpPr>
        <p:sp>
          <p:nvSpPr>
            <p:cNvPr id="10" name="Ellipse 9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67" b="1">
                  <a:latin typeface="Cambria" panose="02040503050406030204" pitchFamily="18" charset="0"/>
                </a:rPr>
                <a:t>Synliggjøre kompetansen i prosjektet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0948ECB7-2E8B-4CE9-658A-F4F0B303080F}"/>
              </a:ext>
            </a:extLst>
          </p:cNvPr>
          <p:cNvSpPr/>
          <p:nvPr/>
        </p:nvSpPr>
        <p:spPr>
          <a:xfrm>
            <a:off x="4409274" y="894500"/>
            <a:ext cx="927279" cy="316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638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445973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Aktivitetsplan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63" y="1391773"/>
            <a:ext cx="6702156" cy="1127909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090257" y="1698771"/>
            <a:ext cx="971725" cy="873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38B90C00-B1D1-0A58-A84E-D49A1C1FD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663" y="2768829"/>
            <a:ext cx="8386500" cy="3347078"/>
          </a:xfrm>
        </p:spPr>
      </p:pic>
    </p:spTree>
    <p:extLst>
      <p:ext uri="{BB962C8B-B14F-4D97-AF65-F5344CB8AC3E}">
        <p14:creationId xmlns:p14="http://schemas.microsoft.com/office/powerpoint/2010/main" val="1508482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122603"/>
            <a:ext cx="6569978" cy="5401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402513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Klassifisering: Helseregistre – ikke obligatorisk felt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232396" y="2863971"/>
            <a:ext cx="3613150" cy="12791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571"/>
              <a:t>Hvor mange prosjekter benytter data fra nasjonale registre?</a:t>
            </a:r>
          </a:p>
        </p:txBody>
      </p:sp>
      <p:sp>
        <p:nvSpPr>
          <p:cNvPr id="5" name="Ellipse 4"/>
          <p:cNvSpPr/>
          <p:nvPr/>
        </p:nvSpPr>
        <p:spPr>
          <a:xfrm>
            <a:off x="2978092" y="1572937"/>
            <a:ext cx="734038" cy="706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cxnSp>
        <p:nvCxnSpPr>
          <p:cNvPr id="7" name="Rett pilkobling 6"/>
          <p:cNvCxnSpPr>
            <a:stCxn id="5" idx="2"/>
          </p:cNvCxnSpPr>
          <p:nvPr/>
        </p:nvCxnSpPr>
        <p:spPr>
          <a:xfrm flipH="1">
            <a:off x="1405156" y="1925973"/>
            <a:ext cx="1572936" cy="8033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BDD66D33-D3DA-51E5-D4E6-800C70D1819C}"/>
              </a:ext>
            </a:extLst>
          </p:cNvPr>
          <p:cNvSpPr/>
          <p:nvPr/>
        </p:nvSpPr>
        <p:spPr>
          <a:xfrm>
            <a:off x="734096" y="2729343"/>
            <a:ext cx="914400" cy="35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7937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271463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Klassifisering: Klassifisering – obligatoriske felt</a:t>
            </a:r>
          </a:p>
        </p:txBody>
      </p:sp>
      <p:sp>
        <p:nvSpPr>
          <p:cNvPr id="4" name="Høyre klammeparentes 3"/>
          <p:cNvSpPr/>
          <p:nvPr/>
        </p:nvSpPr>
        <p:spPr>
          <a:xfrm>
            <a:off x="5457057" y="2243460"/>
            <a:ext cx="288032" cy="16681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sp>
        <p:nvSpPr>
          <p:cNvPr id="6" name="Høyre klammeparentes 5"/>
          <p:cNvSpPr/>
          <p:nvPr/>
        </p:nvSpPr>
        <p:spPr>
          <a:xfrm>
            <a:off x="5457057" y="4086492"/>
            <a:ext cx="288032" cy="25873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sp>
        <p:nvSpPr>
          <p:cNvPr id="5" name="TekstSylinder 4"/>
          <p:cNvSpPr txBox="1"/>
          <p:nvPr/>
        </p:nvSpPr>
        <p:spPr>
          <a:xfrm>
            <a:off x="5967586" y="2841248"/>
            <a:ext cx="3639964" cy="4879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571"/>
              <a:t>Fast i alle søknadsskjema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967585" y="5143888"/>
            <a:ext cx="5057428" cy="4879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571"/>
              <a:t>Kan variere mellom søknadstypene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651" y="792184"/>
            <a:ext cx="4785085" cy="59533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2146184" y="1085679"/>
            <a:ext cx="699083" cy="64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cxnSp>
        <p:nvCxnSpPr>
          <p:cNvPr id="10" name="Rett pilkobling 9"/>
          <p:cNvCxnSpPr>
            <a:stCxn id="9" idx="3"/>
          </p:cNvCxnSpPr>
          <p:nvPr/>
        </p:nvCxnSpPr>
        <p:spPr>
          <a:xfrm flipH="1">
            <a:off x="1712754" y="1633634"/>
            <a:ext cx="535809" cy="295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F14FADFA-5569-8524-0D72-F79CA3537D3E}"/>
              </a:ext>
            </a:extLst>
          </p:cNvPr>
          <p:cNvSpPr/>
          <p:nvPr/>
        </p:nvSpPr>
        <p:spPr>
          <a:xfrm>
            <a:off x="1255554" y="1929468"/>
            <a:ext cx="676277" cy="313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014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197859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Klassifisering: Forskningsetikk – obligatoriske felt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349284" y="706243"/>
            <a:ext cx="343535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/>
              <a:t>Ingen krav om at godkjenninger foreligger på søknadstidspunktet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46854C0-476A-E12D-E641-B9A0EF4F06B5}"/>
              </a:ext>
            </a:extLst>
          </p:cNvPr>
          <p:cNvSpPr txBox="1"/>
          <p:nvPr/>
        </p:nvSpPr>
        <p:spPr>
          <a:xfrm>
            <a:off x="6349284" y="3746749"/>
            <a:ext cx="3425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i="0" u="sng">
                <a:solidFill>
                  <a:srgbClr val="333333"/>
                </a:solidFill>
                <a:effectLst/>
                <a:latin typeface="lucida-grande"/>
              </a:rPr>
              <a:t>Vedr. helseopplysninger</a:t>
            </a:r>
            <a:r>
              <a:rPr lang="nb-NO" b="0" i="0">
                <a:solidFill>
                  <a:srgbClr val="333333"/>
                </a:solidFill>
                <a:effectLst/>
                <a:latin typeface="lucida-grande"/>
              </a:rPr>
              <a:t>:</a:t>
            </a:r>
          </a:p>
          <a:p>
            <a:r>
              <a:rPr lang="nb-NO" b="0" i="0">
                <a:solidFill>
                  <a:srgbClr val="333333"/>
                </a:solidFill>
                <a:effectLst/>
                <a:latin typeface="lucida-grande"/>
              </a:rPr>
              <a:t>Dersom prosjektet er godkjent eller søkt godkjent, legg inn søknadsnummer/</a:t>
            </a:r>
            <a:r>
              <a:rPr lang="nb-NO" b="0" i="0" err="1">
                <a:solidFill>
                  <a:srgbClr val="333333"/>
                </a:solidFill>
                <a:effectLst/>
                <a:latin typeface="lucida-grande"/>
              </a:rPr>
              <a:t>søknadsID</a:t>
            </a:r>
            <a:r>
              <a:rPr lang="nb-NO" b="0" i="0">
                <a:solidFill>
                  <a:srgbClr val="333333"/>
                </a:solidFill>
                <a:effectLst/>
                <a:latin typeface="lucida-grande"/>
              </a:rPr>
              <a:t>. Nummeret hentes fra </a:t>
            </a:r>
            <a:r>
              <a:rPr lang="nb-NO" b="1" i="0" u="none" strike="noStrike">
                <a:solidFill>
                  <a:srgbClr val="004B97"/>
                </a:solidFill>
                <a:effectLst/>
                <a:latin typeface="lucida-grande"/>
                <a:hlinkClick r:id="rId3"/>
              </a:rPr>
              <a:t>prosjektregisteret i REK-portalen</a:t>
            </a:r>
            <a:r>
              <a:rPr lang="nb-NO" b="0" i="0">
                <a:solidFill>
                  <a:srgbClr val="333333"/>
                </a:solidFill>
                <a:effectLst/>
                <a:latin typeface="lucida-grande"/>
              </a:rPr>
              <a:t>. </a:t>
            </a:r>
            <a:endParaRPr 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C948D54-B783-5C31-B816-5D6548738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0075" y="835346"/>
            <a:ext cx="5271218" cy="5765687"/>
          </a:xfrm>
          <a:ln w="12700">
            <a:solidFill>
              <a:schemeClr val="tx1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2407366" y="1143476"/>
            <a:ext cx="699083" cy="64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cxnSp>
        <p:nvCxnSpPr>
          <p:cNvPr id="6" name="Rett pilkobling 5"/>
          <p:cNvCxnSpPr>
            <a:cxnSpLocks/>
          </p:cNvCxnSpPr>
          <p:nvPr/>
        </p:nvCxnSpPr>
        <p:spPr>
          <a:xfrm>
            <a:off x="2768605" y="1785445"/>
            <a:ext cx="0" cy="252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0B365E8D-86C6-50F6-A019-02C49684D8E9}"/>
              </a:ext>
            </a:extLst>
          </p:cNvPr>
          <p:cNvSpPr/>
          <p:nvPr/>
        </p:nvSpPr>
        <p:spPr>
          <a:xfrm>
            <a:off x="2150772" y="2074378"/>
            <a:ext cx="888641" cy="35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152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0076" y="931956"/>
            <a:ext cx="6953383" cy="5786344"/>
          </a:xfrm>
          <a:solidFill>
            <a:schemeClr val="bg1"/>
          </a:solidFill>
        </p:spPr>
        <p:txBody>
          <a:bodyPr vert="horz" lIns="0" tIns="0" rIns="0" bIns="0" rtlCol="0" anchor="t">
            <a:normAutofit fontScale="92500" lnSpcReduction="2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400" b="1" dirty="0"/>
              <a:t>Doktorgradsstipend</a:t>
            </a:r>
            <a:r>
              <a:rPr lang="nb-NO" sz="1400" dirty="0"/>
              <a:t> </a:t>
            </a:r>
          </a:p>
          <a:p>
            <a:pPr marL="544195" lvl="1" indent="-215900" eaLnBrk="1" hangingPunct="1">
              <a:lnSpc>
                <a:spcPct val="80000"/>
              </a:lnSpc>
            </a:pPr>
            <a:r>
              <a:rPr lang="nb-NO" sz="1200" dirty="0"/>
              <a:t>Varighet: inntil 3 år 100 %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Budsjettmodul: stilling etter fastsatt sats</a:t>
            </a:r>
            <a:br>
              <a:rPr lang="nb-NO" sz="1200" dirty="0"/>
            </a:br>
            <a:endParaRPr lang="nb-NO" sz="1200" dirty="0">
              <a:ea typeface="Calibri" panose="020F0502020204030204"/>
              <a:cs typeface="Calibri" panose="020F0502020204030204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400" b="1" dirty="0"/>
              <a:t>Postdoktorstipend</a:t>
            </a:r>
            <a:endParaRPr lang="nb-NO" sz="1400" b="1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r>
              <a:rPr lang="nb-NO" sz="1200" dirty="0"/>
              <a:t>Varighet: inntil 3  år 100 %, inntil 4 år med utenlandsopphold (NYTT)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Merk: mulighet for utvidelse for de som fikk innvilget 2 ½ år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Budsjettmodul: stilling etter fastsatt sats, mulighet for å søke utenlandsstipend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endParaRPr lang="nb-NO" sz="1200" dirty="0">
              <a:ea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400" b="1" dirty="0"/>
              <a:t>Klinisk forskerstipend</a:t>
            </a:r>
            <a:endParaRPr lang="nb-NO" sz="1400" b="1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Varighet: inntil 3 år 100 %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r>
              <a:rPr lang="nb-NO" sz="1200" dirty="0"/>
              <a:t>Budsjettmodul: stilling etter fastsatt sats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n-NO" sz="1200" dirty="0"/>
              <a:t>Total kostnadsramme er p.t. 1,35 </a:t>
            </a:r>
            <a:r>
              <a:rPr lang="nb-NO" sz="1200" dirty="0"/>
              <a:t>millioner</a:t>
            </a:r>
            <a:r>
              <a:rPr lang="nn-NO" sz="1200" dirty="0"/>
              <a:t> kroner per </a:t>
            </a:r>
            <a:r>
              <a:rPr lang="nb-NO" sz="1200" dirty="0"/>
              <a:t>år i 1-3 år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Søker må ha doktorgrad og forskningsproduksjon utover doktorgraden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Helseprofesjonsutdannet - klinisk stilling i helseforetak på søknadstidspunktet (minimum 50 %)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endParaRPr lang="nb-NO" sz="1200" dirty="0">
              <a:ea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400" b="1" dirty="0"/>
              <a:t>Stipend til kliniske studier </a:t>
            </a:r>
            <a:endParaRPr lang="nb-NO" sz="1400" b="1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Varighet: inntil 3 år 20 %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r>
              <a:rPr lang="nb-NO" sz="1200" dirty="0"/>
              <a:t>Budsjettmodul: stilling etter fastsatt sats</a:t>
            </a:r>
            <a:endParaRPr lang="nb-NO" sz="1200" dirty="0"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1400" b="1" dirty="0"/>
          </a:p>
          <a:p>
            <a:pPr marL="0" indent="0">
              <a:lnSpc>
                <a:spcPct val="80000"/>
              </a:lnSpc>
              <a:buNone/>
            </a:pPr>
            <a:r>
              <a:rPr lang="nb-NO" sz="1400" b="1" dirty="0"/>
              <a:t>Klinisk karrierestipend, bygging av forskergruppe</a:t>
            </a:r>
            <a:endParaRPr lang="nb-NO" sz="1400" b="1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Varighet: inntil 4 år, under 50 år (f. 1976 eller senere)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Krav til forskningsproduksjon og veiledererfaring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Budsjettmodul: stillinger etter fastsatt sats, andre stillinger, driftsmidler 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Maks søkebeløp inntil 2,35 millioner kroner pr. år i 4 år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endParaRPr lang="nb-NO" sz="1200" dirty="0"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400" b="1" dirty="0"/>
              <a:t>Åpen prosjektstøtte</a:t>
            </a:r>
            <a:endParaRPr lang="nb-NO" sz="1400" b="1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Varighet: 3 år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Budsjettmodul: personell, drift, utstyr (ikke vitenskapelige stillinger)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>
              <a:lnSpc>
                <a:spcPct val="80000"/>
              </a:lnSpc>
            </a:pPr>
            <a:r>
              <a:rPr lang="nb-NO" sz="1200" dirty="0"/>
              <a:t>Maks søkebeløp: Fem millioner over tre år</a:t>
            </a:r>
            <a:endParaRPr lang="nb-NO" sz="1200" dirty="0">
              <a:ea typeface="Calibri"/>
              <a:cs typeface="Calibri"/>
            </a:endParaRPr>
          </a:p>
          <a:p>
            <a:pPr marL="456565" lvl="1" indent="0">
              <a:lnSpc>
                <a:spcPct val="80000"/>
              </a:lnSpc>
              <a:buNone/>
            </a:pPr>
            <a:endParaRPr lang="nb-NO" sz="1200" dirty="0">
              <a:ea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400" b="1" dirty="0"/>
              <a:t>Utenlandsstipend</a:t>
            </a:r>
            <a:endParaRPr lang="nb-NO" sz="1400" b="1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r>
              <a:rPr lang="nb-NO" sz="1200" dirty="0"/>
              <a:t>Varighet: 6 eller 12 måneder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r>
              <a:rPr lang="nb-NO" sz="1200" dirty="0"/>
              <a:t>Budsjettmodul: etter fastsatte satser, samt transportkostnader (reise til og fra)</a:t>
            </a:r>
            <a:endParaRPr lang="nb-NO" sz="1200" dirty="0">
              <a:ea typeface="Calibri"/>
              <a:cs typeface="Calibri"/>
            </a:endParaRPr>
          </a:p>
          <a:p>
            <a:pPr marL="544195" lvl="1" indent="-215900" eaLnBrk="1" hangingPunct="1">
              <a:lnSpc>
                <a:spcPct val="80000"/>
              </a:lnSpc>
            </a:pPr>
            <a:r>
              <a:rPr lang="nb-NO" sz="1200" dirty="0"/>
              <a:t>Utenlandsstipendet skal dekke ekstra (dokumenterte) kostnader, ikke lønn</a:t>
            </a:r>
            <a:endParaRPr lang="nb-NO" sz="1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4" y="175541"/>
            <a:ext cx="8701088" cy="395959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50"/>
              <a:t>Søknadskategorier</a:t>
            </a:r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7877675" y="326534"/>
            <a:ext cx="3784923" cy="6054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650"/>
              <a:t>Retningslinjene gir mer informasjon om spesielle krav for søknadskategoriene.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674" y="3316309"/>
            <a:ext cx="4165894" cy="321515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877674" y="1242422"/>
            <a:ext cx="3784923" cy="1908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/>
              <a:t>Stipendstillinger kan tas ut i 50 % i hele eller deler av perioden. Stipendperioden utvides tilsvarende.</a:t>
            </a:r>
          </a:p>
          <a:p>
            <a:endParaRPr lang="nb-NO" sz="1200"/>
          </a:p>
          <a:p>
            <a:r>
              <a:rPr lang="nb-NO" sz="1200"/>
              <a:t>Det er ikke mulig å søke ekstra driftsmidler til doktorgrad- og postdoktorstipend.</a:t>
            </a:r>
          </a:p>
          <a:p>
            <a:endParaRPr lang="nb-NO" sz="1200"/>
          </a:p>
          <a:p>
            <a:r>
              <a:rPr lang="nb-NO" sz="1200"/>
              <a:t>Utenlandsstipend og postdoktorstipend/utvidelse av postdoktorstipend: Kan søkes i samme skjema, jf. aktiverte budsjettmoduler.</a:t>
            </a:r>
          </a:p>
          <a:p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1404100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0075" y="1320801"/>
            <a:ext cx="5218600" cy="5238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398463"/>
            <a:ext cx="8701088" cy="720090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/>
              <a:t>Tekstfeltene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997302" y="1255712"/>
            <a:ext cx="4473848" cy="25391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/>
              <a:t>Tekstfeltene er sentralt plassert i søknadsvisningen, og er følgelig det første komitémedlemmene vil se når de åpner din søknad.</a:t>
            </a:r>
          </a:p>
          <a:p>
            <a:endParaRPr lang="nb-NO" sz="2000"/>
          </a:p>
          <a:p>
            <a:r>
              <a:rPr lang="nb-NO" sz="2000"/>
              <a:t>Bruk «Forhåndsvisning» for å se hvordan søknaden vil bli seende ut for vurderingskomiteene. </a:t>
            </a:r>
          </a:p>
        </p:txBody>
      </p:sp>
      <p:sp>
        <p:nvSpPr>
          <p:cNvPr id="3" name="Ellipse 2"/>
          <p:cNvSpPr/>
          <p:nvPr/>
        </p:nvSpPr>
        <p:spPr>
          <a:xfrm>
            <a:off x="3680223" y="125571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3700481"/>
            <a:ext cx="2828652" cy="285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236752" y="1680904"/>
            <a:ext cx="734037" cy="626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</p:spTree>
    <p:extLst>
      <p:ext uri="{BB962C8B-B14F-4D97-AF65-F5344CB8AC3E}">
        <p14:creationId xmlns:p14="http://schemas.microsoft.com/office/powerpoint/2010/main" val="3599488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0075" y="2086521"/>
            <a:ext cx="3006725" cy="4023767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Personal etter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Personal uten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Driftskostnader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Utstyr/investeringer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Utenlandsopphold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0074" y="1211262"/>
            <a:ext cx="4119410" cy="548482"/>
          </a:xfrm>
        </p:spPr>
        <p:txBody>
          <a:bodyPr>
            <a:normAutofit fontScale="9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Fem budsjettmoduler som varierer med søknadstypen </a:t>
            </a:r>
          </a:p>
        </p:txBody>
      </p:sp>
      <p:sp>
        <p:nvSpPr>
          <p:cNvPr id="6" name="Rektangel 5"/>
          <p:cNvSpPr/>
          <p:nvPr/>
        </p:nvSpPr>
        <p:spPr>
          <a:xfrm>
            <a:off x="5696975" y="884484"/>
            <a:ext cx="6096000" cy="37240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/>
              <a:t>Sjekk </a:t>
            </a:r>
            <a:r>
              <a:rPr lang="nb-NO" sz="2000" b="1" dirty="0"/>
              <a:t>retningslinjene</a:t>
            </a:r>
            <a:r>
              <a:rPr lang="nb-NO" sz="2000" dirty="0"/>
              <a:t> for hva det er mulig å søke om for den søknadstypen du har valgt.</a:t>
            </a:r>
          </a:p>
          <a:p>
            <a:pPr marL="380985" indent="-380985">
              <a:buAutoNum type="arabicPeriod"/>
            </a:pPr>
            <a:endParaRPr lang="nb-NO" sz="2000" dirty="0"/>
          </a:p>
          <a:p>
            <a:r>
              <a:rPr lang="nb-NO" sz="2000" dirty="0"/>
              <a:t>Sjekk også </a:t>
            </a:r>
            <a:r>
              <a:rPr lang="nb-NO" sz="2000" b="1" dirty="0"/>
              <a:t>forhåndsvisning</a:t>
            </a:r>
            <a:r>
              <a:rPr lang="nb-NO" sz="2000" dirty="0"/>
              <a:t> av budsjettet du har lagt inn – det kan vises i tre forskjellige oppsett.</a:t>
            </a:r>
          </a:p>
          <a:p>
            <a:endParaRPr lang="nb-NO" sz="2000" dirty="0"/>
          </a:p>
          <a:p>
            <a:r>
              <a:rPr lang="nb-NO" sz="2000" b="1" dirty="0"/>
              <a:t>Totalbudsjett</a:t>
            </a:r>
            <a:r>
              <a:rPr lang="nb-NO" sz="2000" dirty="0"/>
              <a:t> er ønskelig, dvs. hva som er dekt av andre og hva som søkes Helse Vest. Gjelder i første rekke for åpen prosjektstøtte og andre større søknadskategorier.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Søknadsbeløp kan fordeles ulikt over år, så lenge totalt søkebeløp ikke overstiger maksbeløpet. </a:t>
            </a:r>
          </a:p>
          <a:p>
            <a:endParaRPr lang="nb-NO" sz="2000" dirty="0"/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600074" y="4077929"/>
            <a:ext cx="4096746" cy="2536392"/>
            <a:chOff x="2681763" y="1538763"/>
            <a:chExt cx="3780473" cy="3780473"/>
          </a:xfrm>
          <a:solidFill>
            <a:schemeClr val="accent3"/>
          </a:solidFill>
        </p:grpSpPr>
        <p:sp>
          <p:nvSpPr>
            <p:cNvPr id="8" name="Ellipse 7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9" name="Ellipse 8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400" b="1" dirty="0">
                  <a:latin typeface="Cambria" panose="02040503050406030204" pitchFamily="18" charset="0"/>
                </a:rPr>
                <a:t>Merk! Generisk budsjettmodul: </a:t>
              </a:r>
            </a:p>
            <a:p>
              <a:pPr algn="ctr"/>
              <a:endParaRPr lang="nb-NO" sz="1400" b="1" dirty="0">
                <a:latin typeface="Cambria" panose="02040503050406030204" pitchFamily="18" charset="0"/>
              </a:endParaRPr>
            </a:p>
            <a:p>
              <a:pPr algn="ctr"/>
              <a:r>
                <a:rPr lang="nb-NO" sz="1400" b="1" dirty="0">
                  <a:latin typeface="Cambria" panose="02040503050406030204" pitchFamily="18" charset="0"/>
                </a:rPr>
                <a:t>Ikke alle valgalternativer gjelder for alle søknadstyper</a:t>
              </a:r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b="86395"/>
          <a:stretch/>
        </p:blipFill>
        <p:spPr>
          <a:xfrm>
            <a:off x="649393" y="73273"/>
            <a:ext cx="4875900" cy="811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3979572" y="396916"/>
            <a:ext cx="627383" cy="54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</p:spTree>
    <p:extLst>
      <p:ext uri="{BB962C8B-B14F-4D97-AF65-F5344CB8AC3E}">
        <p14:creationId xmlns:p14="http://schemas.microsoft.com/office/powerpoint/2010/main" val="460838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0075" y="2086521"/>
            <a:ext cx="3006725" cy="4023767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Personal etter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Personal uten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Driftskostnader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Utstyr/investeringer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Utenlandsopphold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0074" y="1211262"/>
            <a:ext cx="4119410" cy="548482"/>
          </a:xfrm>
        </p:spPr>
        <p:txBody>
          <a:bodyPr>
            <a:normAutofit fontScale="9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Fem budsjettmoduler som varierer med søknadstypen </a:t>
            </a:r>
          </a:p>
        </p:txBody>
      </p:sp>
      <p:sp>
        <p:nvSpPr>
          <p:cNvPr id="6" name="Rektangel 5"/>
          <p:cNvSpPr/>
          <p:nvPr/>
        </p:nvSpPr>
        <p:spPr>
          <a:xfrm>
            <a:off x="5448848" y="1895703"/>
            <a:ext cx="6096000" cy="20928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 dirty="0"/>
          </a:p>
          <a:p>
            <a:r>
              <a:rPr lang="nb-NO" sz="2000" b="1" dirty="0"/>
              <a:t>Spesielt for stipendiater</a:t>
            </a:r>
            <a:r>
              <a:rPr lang="nb-NO" sz="2000" dirty="0"/>
              <a:t>: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Benytt tekstfeltet i budsjettmodulen eller prosjektbeskrivelsen for å gjøre rede for dekning av kostnader som ikke dekkes av stipendsatsen. 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Det er ikke mulig å søke ekstra driftsmidler til doktorgrads- og postdoktorstipend</a:t>
            </a:r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600074" y="4077929"/>
            <a:ext cx="4096746" cy="2536392"/>
            <a:chOff x="2681763" y="1538763"/>
            <a:chExt cx="3780473" cy="3780473"/>
          </a:xfrm>
          <a:solidFill>
            <a:schemeClr val="accent3"/>
          </a:solidFill>
        </p:grpSpPr>
        <p:sp>
          <p:nvSpPr>
            <p:cNvPr id="8" name="Ellipse 7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9" name="Ellipse 8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400" b="1" dirty="0">
                  <a:latin typeface="Cambria" panose="02040503050406030204" pitchFamily="18" charset="0"/>
                </a:rPr>
                <a:t>Merk! Generisk budsjettmodul: </a:t>
              </a:r>
            </a:p>
            <a:p>
              <a:pPr algn="ctr"/>
              <a:endParaRPr lang="nb-NO" sz="1400" b="1" dirty="0">
                <a:latin typeface="Cambria" panose="02040503050406030204" pitchFamily="18" charset="0"/>
              </a:endParaRPr>
            </a:p>
            <a:p>
              <a:pPr algn="ctr"/>
              <a:r>
                <a:rPr lang="nb-NO" sz="1400" b="1" dirty="0">
                  <a:latin typeface="Cambria" panose="02040503050406030204" pitchFamily="18" charset="0"/>
                </a:rPr>
                <a:t>Ikke alle valgalternativer gjelder for alle søknadstyper</a:t>
              </a:r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b="86395"/>
          <a:stretch/>
        </p:blipFill>
        <p:spPr>
          <a:xfrm>
            <a:off x="649393" y="73273"/>
            <a:ext cx="4875900" cy="811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3979572" y="396916"/>
            <a:ext cx="627383" cy="54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</p:spTree>
    <p:extLst>
      <p:ext uri="{BB962C8B-B14F-4D97-AF65-F5344CB8AC3E}">
        <p14:creationId xmlns:p14="http://schemas.microsoft.com/office/powerpoint/2010/main" val="4230240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0075" y="2086521"/>
            <a:ext cx="3006725" cy="4023767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Personal etter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Personal uten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Driftskostnader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Utstyr/investeringer</a:t>
            </a:r>
          </a:p>
          <a:p>
            <a:pPr marL="465731" lvl="1" indent="-285739">
              <a:lnSpc>
                <a:spcPct val="100000"/>
              </a:lnSpc>
            </a:pPr>
            <a:r>
              <a:rPr lang="nb-NO" sz="1600" dirty="0"/>
              <a:t>Utenlandsopphold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0074" y="1211262"/>
            <a:ext cx="4119410" cy="548482"/>
          </a:xfrm>
        </p:spPr>
        <p:txBody>
          <a:bodyPr>
            <a:normAutofit fontScale="9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Fem budsjettmoduler som varierer med søknadstypen </a:t>
            </a:r>
          </a:p>
        </p:txBody>
      </p:sp>
      <p:sp>
        <p:nvSpPr>
          <p:cNvPr id="6" name="Rektangel 5"/>
          <p:cNvSpPr/>
          <p:nvPr/>
        </p:nvSpPr>
        <p:spPr>
          <a:xfrm>
            <a:off x="5374245" y="1987861"/>
            <a:ext cx="6096000" cy="28315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 dirty="0"/>
          </a:p>
          <a:p>
            <a:r>
              <a:rPr lang="nb-NO" sz="2000" b="1" dirty="0"/>
              <a:t>Spesielt for åpen prosjektstøtte og klinisk karrierestipend</a:t>
            </a:r>
            <a:r>
              <a:rPr lang="nb-NO" sz="2000" dirty="0"/>
              <a:t>: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Budsjettet skal gjenspeile den planlagte aktiviteten, jf. aktivitetsplanen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Lavere aktivitet i oppstartsåret? Da bør budsjettet også være lavere.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/>
                <a:cs typeface="Calibri"/>
              </a:rPr>
              <a:t>Maksbeløp</a:t>
            </a:r>
            <a:r>
              <a:rPr lang="en-US" sz="2000" dirty="0">
                <a:ea typeface="Calibri"/>
                <a:cs typeface="Calibri"/>
              </a:rPr>
              <a:t> for </a:t>
            </a:r>
            <a:r>
              <a:rPr lang="en-US" sz="2000" dirty="0" err="1">
                <a:ea typeface="Calibri"/>
                <a:cs typeface="Calibri"/>
              </a:rPr>
              <a:t>budsjett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eSøknad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600074" y="4077929"/>
            <a:ext cx="4096746" cy="2536392"/>
            <a:chOff x="2681763" y="1538763"/>
            <a:chExt cx="3780473" cy="3780473"/>
          </a:xfrm>
          <a:solidFill>
            <a:schemeClr val="accent3"/>
          </a:solidFill>
        </p:grpSpPr>
        <p:sp>
          <p:nvSpPr>
            <p:cNvPr id="8" name="Ellipse 7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9" name="Ellipse 8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400" b="1" dirty="0">
                  <a:latin typeface="Cambria" panose="02040503050406030204" pitchFamily="18" charset="0"/>
                </a:rPr>
                <a:t>Merk! Generisk budsjettmodul: </a:t>
              </a:r>
            </a:p>
            <a:p>
              <a:pPr algn="ctr"/>
              <a:endParaRPr lang="nb-NO" sz="1400" b="1" dirty="0">
                <a:latin typeface="Cambria" panose="02040503050406030204" pitchFamily="18" charset="0"/>
              </a:endParaRPr>
            </a:p>
            <a:p>
              <a:pPr algn="ctr"/>
              <a:r>
                <a:rPr lang="nb-NO" sz="1400" b="1" dirty="0">
                  <a:latin typeface="Cambria" panose="02040503050406030204" pitchFamily="18" charset="0"/>
                </a:rPr>
                <a:t>Ikke alle valgalternativer gjelder for alle søknadstyper</a:t>
              </a:r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b="86395"/>
          <a:stretch/>
        </p:blipFill>
        <p:spPr>
          <a:xfrm>
            <a:off x="649393" y="73273"/>
            <a:ext cx="4875900" cy="811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3979572" y="396916"/>
            <a:ext cx="627383" cy="54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</p:spTree>
    <p:extLst>
      <p:ext uri="{BB962C8B-B14F-4D97-AF65-F5344CB8AC3E}">
        <p14:creationId xmlns:p14="http://schemas.microsoft.com/office/powerpoint/2010/main" val="1956136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9312" y="188913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Vedlegg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2A06886-814B-021B-AC31-AF20801C0414}"/>
              </a:ext>
            </a:extLst>
          </p:cNvPr>
          <p:cNvSpPr txBox="1"/>
          <p:nvPr/>
        </p:nvSpPr>
        <p:spPr>
          <a:xfrm>
            <a:off x="7044744" y="2202287"/>
            <a:ext cx="4269346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To filer skal lastes opp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/>
              <a:t>Prosjektbeskrivelsen – bruk malen</a:t>
            </a:r>
          </a:p>
          <a:p>
            <a:pPr marL="342900" indent="-342900">
              <a:buAutoNum type="arabicPeriod"/>
            </a:pPr>
            <a:r>
              <a:rPr lang="nb-NO" dirty="0"/>
              <a:t>Andre vedlegg samlet i 1 </a:t>
            </a:r>
            <a:r>
              <a:rPr lang="nb-NO" dirty="0" err="1"/>
              <a:t>pdf</a:t>
            </a:r>
            <a:r>
              <a:rPr lang="nb-NO" dirty="0"/>
              <a:t>-fil. Se retningslinjer for søknadskategorien for hvilke vedlegg som er obligatorisk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08CBCF1-B4A2-3719-08F9-697376F4B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2" y="725854"/>
            <a:ext cx="5906412" cy="6000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5499941" y="1074338"/>
            <a:ext cx="699083" cy="64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</p:spTree>
    <p:extLst>
      <p:ext uri="{BB962C8B-B14F-4D97-AF65-F5344CB8AC3E}">
        <p14:creationId xmlns:p14="http://schemas.microsoft.com/office/powerpoint/2010/main" val="1254694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8AE533E-E23D-42CF-723B-4E21340F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950245"/>
            <a:ext cx="4429125" cy="4350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Relevant CV – innrettet mot at dette er en forskningssøknad. Bør ikke overstige to sider.</a:t>
            </a:r>
          </a:p>
          <a:p>
            <a:pPr>
              <a:lnSpc>
                <a:spcPct val="100000"/>
              </a:lnSpc>
            </a:pPr>
            <a:r>
              <a:rPr lang="nb-NO" dirty="0"/>
              <a:t>Kronologisk informasjon om utdanning og arbeidserfaring, med den nyeste øverst</a:t>
            </a:r>
          </a:p>
          <a:p>
            <a:pPr>
              <a:lnSpc>
                <a:spcPct val="100000"/>
              </a:lnSpc>
            </a:pPr>
            <a:r>
              <a:rPr lang="nb-NO" b="1" dirty="0"/>
              <a:t>Husk</a:t>
            </a:r>
            <a:r>
              <a:rPr lang="nb-NO" dirty="0"/>
              <a:t> å skrive stillingsprosent for nåværende stilling(er)</a:t>
            </a:r>
          </a:p>
          <a:p>
            <a:pPr>
              <a:lnSpc>
                <a:spcPct val="100000"/>
              </a:lnSpc>
            </a:pPr>
            <a:endParaRPr lang="nb-NO" dirty="0"/>
          </a:p>
          <a:p>
            <a:pPr>
              <a:lnSpc>
                <a:spcPct val="100000"/>
              </a:lnSpc>
            </a:pPr>
            <a:r>
              <a:rPr lang="nb-NO" dirty="0"/>
              <a:t>Publikasjonsliste siste fem år kommer i tillegg til CV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B5367F9-6491-E94A-E3C8-F0FFE0D8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900113"/>
            <a:ext cx="5208297" cy="720090"/>
          </a:xfrm>
        </p:spPr>
        <p:txBody>
          <a:bodyPr/>
          <a:lstStyle/>
          <a:p>
            <a:r>
              <a:rPr lang="nb-NO" dirty="0"/>
              <a:t>Anbefalt å benytte malen for CV </a:t>
            </a:r>
            <a:endParaRPr lang="nb-NO" strike="sngStrike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8CEDB0B-C641-D044-04F6-6518940D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48" y="1950245"/>
            <a:ext cx="6498930" cy="4078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777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63" y="1505479"/>
            <a:ext cx="4766673" cy="4692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68409" y="675403"/>
            <a:ext cx="3225800" cy="447365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Innlevering av søknaden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3" y="206818"/>
            <a:ext cx="4766673" cy="1136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860249" y="154985"/>
            <a:ext cx="510788" cy="310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571"/>
          </a:p>
        </p:txBody>
      </p:sp>
      <p:sp>
        <p:nvSpPr>
          <p:cNvPr id="4" name="TekstSylinder 3"/>
          <p:cNvSpPr txBox="1"/>
          <p:nvPr/>
        </p:nvSpPr>
        <p:spPr>
          <a:xfrm>
            <a:off x="5249264" y="2713854"/>
            <a:ext cx="504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Alternativer som kan velges dersom det passer (Innovasjonspotensial, Samtykke til offentliggjøring)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249264" y="4043466"/>
            <a:ext cx="4639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/>
          </a:p>
          <a:p>
            <a:r>
              <a:rPr lang="nb-NO" sz="1800"/>
              <a:t>Oversikt over mangler ved søknaden, f.eks. obligatoriske spørsmål som ikke er besvart</a:t>
            </a:r>
          </a:p>
        </p:txBody>
      </p:sp>
      <p:grpSp>
        <p:nvGrpSpPr>
          <p:cNvPr id="8" name="Gruppe 7"/>
          <p:cNvGrpSpPr>
            <a:grpSpLocks noChangeAspect="1"/>
          </p:cNvGrpSpPr>
          <p:nvPr/>
        </p:nvGrpSpPr>
        <p:grpSpPr>
          <a:xfrm>
            <a:off x="9787075" y="4402934"/>
            <a:ext cx="2134362" cy="2134362"/>
            <a:chOff x="2681763" y="1538763"/>
            <a:chExt cx="3780473" cy="3780473"/>
          </a:xfrm>
          <a:solidFill>
            <a:schemeClr val="accent3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785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333" b="1">
                  <a:latin typeface="Cambria" panose="02040503050406030204" pitchFamily="18" charset="0"/>
                </a:rPr>
                <a:t>Kvittering på skjerm, kvittering på e-post og </a:t>
              </a:r>
              <a:r>
                <a:rPr lang="nb-NO" sz="1333" b="1" err="1">
                  <a:latin typeface="Cambria" panose="02040503050406030204" pitchFamily="18" charset="0"/>
                </a:rPr>
                <a:t>sms</a:t>
              </a:r>
              <a:endParaRPr lang="nb-NO" sz="1333" b="1">
                <a:latin typeface="Cambria" panose="02040503050406030204" pitchFamily="18" charset="0"/>
              </a:endParaRPr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008205F-4270-8AB1-5E26-44EEF046C045}"/>
              </a:ext>
            </a:extLst>
          </p:cNvPr>
          <p:cNvSpPr txBox="1"/>
          <p:nvPr/>
        </p:nvSpPr>
        <p:spPr>
          <a:xfrm>
            <a:off x="5300780" y="3611396"/>
            <a:ext cx="282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/>
              <a:t>Sjekk av status for deltakere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40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950245"/>
            <a:ext cx="6071181" cy="4350544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>
              <a:buNone/>
            </a:pPr>
            <a:r>
              <a:rPr lang="nb-NO" dirty="0"/>
              <a:t>Ved å gå inn via den samme lenken som ble tilsendt via e-post da søknaden ble opprettet, kan søker følge med på den videre prosessen etter innlevering </a:t>
            </a:r>
            <a:br>
              <a:rPr lang="nb-NO" dirty="0"/>
            </a:br>
            <a:endParaRPr lang="nb-NO" dirty="0"/>
          </a:p>
          <a:p>
            <a:pPr lvl="1" eaLnBrk="1" hangingPunct="1"/>
            <a:r>
              <a:rPr lang="nb-NO" sz="2000" dirty="0"/>
              <a:t>Lese forankring fra ledelsen</a:t>
            </a:r>
          </a:p>
          <a:p>
            <a:pPr lvl="1" eaLnBrk="1" hangingPunct="1"/>
            <a:r>
              <a:rPr lang="nb-NO" sz="2000" dirty="0"/>
              <a:t>Lese eventuelle kommentarer fra sekretariatet</a:t>
            </a:r>
          </a:p>
          <a:p>
            <a:pPr lvl="1" eaLnBrk="1" hangingPunct="1"/>
            <a:r>
              <a:rPr lang="nb-NO" sz="2000" dirty="0"/>
              <a:t>Lese vedtak, herunder tildelt beløp, tildelt Helse Vest prosjektnummer og eventuelle kommentarer tilknyttet vedtaket</a:t>
            </a:r>
            <a:br>
              <a:rPr lang="nb-NO" sz="2000" dirty="0"/>
            </a:br>
            <a:endParaRPr lang="nb-NO" sz="2000" dirty="0"/>
          </a:p>
          <a:p>
            <a:pPr eaLnBrk="1" hangingPunct="1"/>
            <a:endParaRPr lang="nb-NO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b-NO" sz="3200" dirty="0"/>
              <a:t>Søknadsvisning – etter innlevering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F3697F3-2CB6-36DD-1234-EA3DA79A6A05}"/>
              </a:ext>
            </a:extLst>
          </p:cNvPr>
          <p:cNvSpPr txBox="1"/>
          <p:nvPr/>
        </p:nvSpPr>
        <p:spPr>
          <a:xfrm>
            <a:off x="8004219" y="2852671"/>
            <a:ext cx="3702676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/>
              <a:t>Ledelsesforankring skjer etter at søknaden er innlevert ved at eSøknad sender e-post til leder.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3A63E2F5-F6E9-436F-CFB2-0456DEC3132B}"/>
              </a:ext>
            </a:extLst>
          </p:cNvPr>
          <p:cNvCxnSpPr/>
          <p:nvPr/>
        </p:nvCxnSpPr>
        <p:spPr>
          <a:xfrm>
            <a:off x="4372377" y="3509493"/>
            <a:ext cx="36318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73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0074" y="611746"/>
            <a:ext cx="8701088" cy="529134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000"/>
              <a:t>Ingen tildeling?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7EB343A-0827-4933-43D1-171DC98C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950245"/>
            <a:ext cx="6493899" cy="435054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Prosess for tilbakemelding </a:t>
            </a:r>
          </a:p>
          <a:p>
            <a:pPr marL="558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som får tildeling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(tildelingsbrev)</a:t>
            </a:r>
          </a:p>
          <a:p>
            <a:pPr marL="558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som akkurat ikke får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(generelle punkter)</a:t>
            </a:r>
            <a:endParaRPr lang="nb-N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som er et stykke fra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(generelle punkter)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som ikke er støtteverdig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(generelle punkter)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5E6E23F-7BA4-5B90-F6D7-DE322A0262FA}"/>
              </a:ext>
            </a:extLst>
          </p:cNvPr>
          <p:cNvSpPr txBox="1"/>
          <p:nvPr/>
        </p:nvSpPr>
        <p:spPr>
          <a:xfrm>
            <a:off x="7275524" y="2656994"/>
            <a:ext cx="3576484" cy="646331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Retningslinjer knyttet til tilbakemelding vil bli oppdatert. </a:t>
            </a:r>
          </a:p>
        </p:txBody>
      </p:sp>
    </p:spTree>
    <p:extLst>
      <p:ext uri="{BB962C8B-B14F-4D97-AF65-F5344CB8AC3E}">
        <p14:creationId xmlns:p14="http://schemas.microsoft.com/office/powerpoint/2010/main" val="158397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74EF03-C6DE-06EB-722E-08D69F5B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Lykke til!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B656EF-F1DC-DFF0-3F6A-81B768265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3898" y="1521190"/>
            <a:ext cx="4132078" cy="3509611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2800" dirty="0"/>
              <a:t>Takk for oppmerksomheten </a:t>
            </a:r>
          </a:p>
        </p:txBody>
      </p:sp>
    </p:spTree>
    <p:extLst>
      <p:ext uri="{BB962C8B-B14F-4D97-AF65-F5344CB8AC3E}">
        <p14:creationId xmlns:p14="http://schemas.microsoft.com/office/powerpoint/2010/main" val="5018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D2F36-D10D-634E-A922-B592CAD94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541023"/>
            <a:ext cx="8701088" cy="4759766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US" dirty="0" err="1">
                <a:ea typeface="Calibri"/>
                <a:cs typeface="Calibri"/>
              </a:rPr>
              <a:t>Nytt</a:t>
            </a:r>
            <a:r>
              <a:rPr lang="en-US" dirty="0">
                <a:ea typeface="Calibri"/>
                <a:cs typeface="Calibri"/>
              </a:rPr>
              <a:t> for </a:t>
            </a:r>
            <a:r>
              <a:rPr lang="en-US" dirty="0" err="1">
                <a:ea typeface="Calibri"/>
                <a:cs typeface="Calibri"/>
              </a:rPr>
              <a:t>søknadsrunden</a:t>
            </a:r>
            <a:r>
              <a:rPr lang="en-US" dirty="0"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647700" lvl="2" indent="-215900">
              <a:buFont typeface="Wingdings" panose="020B0604020202020204" pitchFamily="34" charset="0"/>
              <a:buChar char="§"/>
            </a:pPr>
            <a:r>
              <a:rPr lang="en-US" dirty="0" err="1">
                <a:solidFill>
                  <a:srgbClr val="FF0000"/>
                </a:solidFill>
                <a:ea typeface="Calibri"/>
                <a:cs typeface="Calibri"/>
              </a:rPr>
              <a:t>Nytt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/>
                <a:cs typeface="Calibri"/>
              </a:rPr>
              <a:t>tidspunkt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 for </a:t>
            </a:r>
            <a:r>
              <a:rPr lang="en-US" dirty="0" err="1">
                <a:solidFill>
                  <a:srgbClr val="FF0000"/>
                </a:solidFill>
                <a:ea typeface="Calibri"/>
                <a:cs typeface="Calibri"/>
              </a:rPr>
              <a:t>innleveringsfrist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/>
                <a:cs typeface="Calibri"/>
              </a:rPr>
              <a:t>fra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 kl. 23:59 </a:t>
            </a:r>
            <a:r>
              <a:rPr lang="en-US" dirty="0" err="1">
                <a:solidFill>
                  <a:srgbClr val="FF0000"/>
                </a:solidFill>
                <a:ea typeface="Calibri"/>
                <a:cs typeface="Calibri"/>
              </a:rPr>
              <a:t>til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  kl. 16:00 </a:t>
            </a:r>
          </a:p>
          <a:p>
            <a:pPr marL="647700" lvl="2" indent="-215900">
              <a:buFont typeface="Wingdings" panose="020B0604020202020204" pitchFamily="34" charset="0"/>
              <a:buChar char="§"/>
            </a:pP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647700" lvl="2" indent="-215900">
              <a:buFont typeface="Wingdings" panose="020B0604020202020204" pitchFamily="34" charset="0"/>
              <a:buChar char="§"/>
            </a:pPr>
            <a:r>
              <a:rPr lang="en-US" dirty="0" err="1">
                <a:ea typeface="Calibri"/>
                <a:cs typeface="Calibri"/>
              </a:rPr>
              <a:t>Karanteneordning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innført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Gjelder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åpen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prosjektstøtte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marL="647700" lvl="2" indent="-215900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647700" lvl="2" indent="-215900">
              <a:buFont typeface="Wingdings" panose="020B0604020202020204" pitchFamily="34" charset="0"/>
              <a:buChar char="§"/>
            </a:pPr>
            <a:r>
              <a:rPr lang="en-US" dirty="0" err="1">
                <a:ea typeface="Calibri"/>
                <a:cs typeface="Calibri"/>
              </a:rPr>
              <a:t>Formålet</a:t>
            </a:r>
            <a:r>
              <a:rPr lang="en-US" dirty="0">
                <a:ea typeface="Calibri"/>
                <a:cs typeface="Calibri"/>
              </a:rPr>
              <a:t> med stipend </a:t>
            </a:r>
            <a:r>
              <a:rPr lang="en-US" dirty="0" err="1">
                <a:ea typeface="Calibri"/>
                <a:cs typeface="Calibri"/>
              </a:rPr>
              <a:t>kliniske</a:t>
            </a:r>
            <a:r>
              <a:rPr lang="en-US" dirty="0">
                <a:ea typeface="Calibri"/>
                <a:cs typeface="Calibri"/>
              </a:rPr>
              <a:t> studier 20 % er </a:t>
            </a:r>
            <a:r>
              <a:rPr lang="en-US" dirty="0" err="1">
                <a:ea typeface="Calibri"/>
                <a:cs typeface="Calibri"/>
              </a:rPr>
              <a:t>presisert</a:t>
            </a:r>
            <a:endParaRPr lang="en-US" dirty="0">
              <a:ea typeface="Calibri"/>
              <a:cs typeface="Calibri"/>
            </a:endParaRPr>
          </a:p>
          <a:p>
            <a:pPr marL="647700" lvl="2" indent="-215900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647700" lvl="2" indent="-215900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647700" lvl="2" indent="-215900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647700" lvl="2" indent="-215900">
              <a:buFont typeface="Wingdings,Sans-Serif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431800" lvl="2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8C603-5A52-41D0-66BD-E0F3BB22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Helse Vest </a:t>
            </a:r>
            <a:r>
              <a:rPr lang="en-US" err="1">
                <a:ea typeface="Calibri"/>
                <a:cs typeface="Calibri"/>
              </a:rPr>
              <a:t>forskningsmidler</a:t>
            </a:r>
            <a:r>
              <a:rPr lang="en-US">
                <a:ea typeface="Calibri"/>
                <a:cs typeface="Calibri"/>
              </a:rPr>
              <a:t> 2026 </a:t>
            </a:r>
            <a:endParaRPr lang="en-US"/>
          </a:p>
        </p:txBody>
      </p:sp>
      <p:pic>
        <p:nvPicPr>
          <p:cNvPr id="10" name="Bilde 9" descr="Halv ansikts klokke på en vegg">
            <a:extLst>
              <a:ext uri="{FF2B5EF4-FFF2-40B4-BE49-F238E27FC236}">
                <a16:creationId xmlns:a16="http://schemas.microsoft.com/office/drawing/2014/main" id="{4ACD4906-2A0A-E0FA-F8FE-F5805D943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48" y="3617475"/>
            <a:ext cx="4080789" cy="29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3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8C603-5A52-41D0-66BD-E0F3BB22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Karanteneordning</a:t>
            </a:r>
            <a:r>
              <a:rPr lang="en-US" dirty="0">
                <a:ea typeface="Calibri"/>
                <a:cs typeface="Calibri"/>
              </a:rPr>
              <a:t> - </a:t>
            </a:r>
            <a:r>
              <a:rPr lang="en-US" dirty="0" err="1">
                <a:ea typeface="Calibri"/>
                <a:cs typeface="Calibri"/>
              </a:rPr>
              <a:t>åpen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prosjektstøtte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7B30269-FBEE-C9C6-384D-C88378DB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8" y="1779389"/>
            <a:ext cx="7815564" cy="40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0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4B9338DD-1143-8634-587B-EA9A6C6D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Hvem kan søke Helse Vests forskningsmidler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17" name="Plassholder for innhold 11">
            <a:extLst>
              <a:ext uri="{FF2B5EF4-FFF2-40B4-BE49-F238E27FC236}">
                <a16:creationId xmlns:a16="http://schemas.microsoft.com/office/drawing/2014/main" id="{944DC095-E35D-D924-4DD2-A1009F514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098965"/>
              </p:ext>
            </p:extLst>
          </p:nvPr>
        </p:nvGraphicFramePr>
        <p:xfrm>
          <a:off x="796925" y="2413000"/>
          <a:ext cx="10581455" cy="364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88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025CC15-E352-F579-03F4-F8C40656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72540"/>
            <a:ext cx="7107931" cy="4828249"/>
          </a:xfrm>
        </p:spPr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nb-NO" sz="2400" dirty="0"/>
              <a:t>Ansettelse i søkerinstitusjon under 20 %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nb-NO" sz="2400" dirty="0"/>
              <a:t>Universitetet i Bergen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nb-NO" sz="2400" dirty="0"/>
              <a:t>Universitetet i Stavanger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nb-NO" sz="2400" dirty="0" err="1"/>
              <a:t>Høgskulen</a:t>
            </a:r>
            <a:r>
              <a:rPr lang="nb-NO" sz="2400" dirty="0"/>
              <a:t> på Vestlandet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nb-NO" sz="2400" dirty="0"/>
              <a:t>Private rus- og rehabiliteringsinstitusjoner med avtale med Helse Vest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0" indent="0">
              <a:buNone/>
            </a:pPr>
            <a:r>
              <a:rPr lang="nb-NO" sz="2000" b="1" dirty="0"/>
              <a:t>Merk! </a:t>
            </a:r>
            <a:r>
              <a:rPr lang="nb-NO" sz="2000" dirty="0"/>
              <a:t>For følgende søknadskategorier er det </a:t>
            </a:r>
            <a:r>
              <a:rPr lang="nb-NO" sz="2000" i="1" dirty="0"/>
              <a:t>ikke</a:t>
            </a:r>
            <a:r>
              <a:rPr lang="nb-NO" sz="2000" dirty="0"/>
              <a:t> mulig å søke med forankringsavtale: </a:t>
            </a:r>
          </a:p>
          <a:p>
            <a:r>
              <a:rPr lang="nb-NO" sz="2000" dirty="0"/>
              <a:t>Klinisk forskerstipend, </a:t>
            </a:r>
          </a:p>
          <a:p>
            <a:r>
              <a:rPr lang="nb-NO" sz="2000" dirty="0"/>
              <a:t>Klinisk karrierestipend og </a:t>
            </a:r>
          </a:p>
          <a:p>
            <a:r>
              <a:rPr lang="nb-NO" sz="2000" dirty="0"/>
              <a:t>Stipend til kliniske studier (20 prosent)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52FD132-0B83-5D4A-A690-C2B50333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200" b="1" dirty="0"/>
              <a:t>Kan søke med forankringsavtale</a:t>
            </a:r>
            <a:br>
              <a:rPr lang="nb-NO" sz="3200" b="1" dirty="0"/>
            </a:b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E02DA1B-9CF0-A6D1-9CE8-7217B13F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930" y="811370"/>
            <a:ext cx="3741312" cy="58698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605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B22B34E-5E55-9FCD-1FCD-C7B773BFF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950245"/>
            <a:ext cx="11068184" cy="43505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Forankringsavtalen skal benyttes når søker ikke har ansettelse i en søkerinstitusjon i minimum 20 % stilling, gitt ansettelse ved UiB, </a:t>
            </a:r>
            <a:r>
              <a:rPr lang="nb-NO" sz="2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UiS</a:t>
            </a: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HVL</a:t>
            </a: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rus- og rehabiliteringsavdelinger </a:t>
            </a: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avtale med Helse Vest</a:t>
            </a:r>
          </a:p>
          <a:p>
            <a:pPr>
              <a:lnSpc>
                <a:spcPct val="100000"/>
              </a:lnSpc>
            </a:pPr>
            <a:endParaRPr lang="nb-NO"/>
          </a:p>
          <a:p>
            <a:pPr>
              <a:lnSpc>
                <a:spcPct val="100000"/>
              </a:lnSpc>
            </a:pPr>
            <a:r>
              <a:rPr lang="nb-NO"/>
              <a:t>Andre avtaler mellom institusjoner involvert i prosjektet, f.eks. om areal, trenger ikke vedlegges søknaden</a:t>
            </a:r>
          </a:p>
          <a:p>
            <a:pPr>
              <a:lnSpc>
                <a:spcPct val="100000"/>
              </a:lnSpc>
            </a:pPr>
            <a:endParaRPr lang="nb-NO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søknader skal ledelsesforankres, ikke bare de som krever forankringsavtale </a:t>
            </a:r>
          </a:p>
          <a:p>
            <a:pPr lvl="3">
              <a:lnSpc>
                <a:spcPct val="100000"/>
              </a:lnSpc>
            </a:pPr>
            <a:r>
              <a:rPr lang="nb-NO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søknaden leveres inn, sender eSøknad automatisk en melding til søkerinstitusjonens ledelse for forankring. Fristen for ledelsesforankring er tre uker etter søknadsfristens utløp. </a:t>
            </a: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6DD9BFF-755C-4710-217C-467E3250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Forankringsavtale vs. ledelsesforankring</a:t>
            </a:r>
          </a:p>
        </p:txBody>
      </p:sp>
    </p:spTree>
    <p:extLst>
      <p:ext uri="{BB962C8B-B14F-4D97-AF65-F5344CB8AC3E}">
        <p14:creationId xmlns:p14="http://schemas.microsoft.com/office/powerpoint/2010/main" val="69748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_HelseVestmal_allesider_utenhjelpesider [Skrivebeskyttet]" id="{31EAD424-1509-48FB-B357-EB7BAA9EF519}" vid="{B2B038BB-BEE8-457C-B835-AB966D83FA84}"/>
    </a:ext>
  </a:extLst>
</a:theme>
</file>

<file path=ppt/theme/theme2.xml><?xml version="1.0" encoding="utf-8"?>
<a:theme xmlns:a="http://schemas.openxmlformats.org/drawingml/2006/main" name="Office-tema">
  <a:themeElements>
    <a:clrScheme name="Helse Vest">
      <a:dk1>
        <a:sysClr val="windowText" lastClr="000000"/>
      </a:dk1>
      <a:lt1>
        <a:sysClr val="window" lastClr="FFFFFF"/>
      </a:lt1>
      <a:dk2>
        <a:srgbClr val="323232"/>
      </a:dk2>
      <a:lt2>
        <a:srgbClr val="E7E6E6"/>
      </a:lt2>
      <a:accent1>
        <a:srgbClr val="00338D"/>
      </a:accent1>
      <a:accent2>
        <a:srgbClr val="86786F"/>
      </a:accent2>
      <a:accent3>
        <a:srgbClr val="7AB2DC"/>
      </a:accent3>
      <a:accent4>
        <a:srgbClr val="F7D93E"/>
      </a:accent4>
      <a:accent5>
        <a:srgbClr val="FA7369"/>
      </a:accent5>
      <a:accent6>
        <a:srgbClr val="7DDBD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HelseVest_16_9.potx" id="{3327F725-F5AB-4F23-8515-419A6D40C242}" vid="{9E4DF230-4A50-432A-B0B1-1FB5168D8C8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B5C511985C9143AF9562F5E616AA67" ma:contentTypeVersion="13" ma:contentTypeDescription="Opprett et nytt dokument." ma:contentTypeScope="" ma:versionID="120bbadc8eeaf5f8e0feea21d15f8cc4">
  <xsd:schema xmlns:xsd="http://www.w3.org/2001/XMLSchema" xmlns:xs="http://www.w3.org/2001/XMLSchema" xmlns:p="http://schemas.microsoft.com/office/2006/metadata/properties" xmlns:ns2="b0be16bc-89e3-4166-b60b-c5d08b8441d5" xmlns:ns3="6fa58a78-47b9-4832-b29d-52024b96dd3c" targetNamespace="http://schemas.microsoft.com/office/2006/metadata/properties" ma:root="true" ma:fieldsID="56f73fa0733e9ea86fbec37f3925a4cd" ns2:_="" ns3:_="">
    <xsd:import namespace="b0be16bc-89e3-4166-b60b-c5d08b8441d5"/>
    <xsd:import namespace="6fa58a78-47b9-4832-b29d-52024b96dd3c"/>
    <xsd:element name="properties">
      <xsd:complexType>
        <xsd:sequence>
          <xsd:element name="documentManagement">
            <xsd:complexType>
              <xsd:all>
                <xsd:element ref="ns2:M_x00e5_lgruppe" minOccurs="0"/>
                <xsd:element ref="ns2:Dato" minOccurs="0"/>
                <xsd:element ref="ns2:Kommenta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e16bc-89e3-4166-b60b-c5d08b8441d5" elementFormDefault="qualified">
    <xsd:import namespace="http://schemas.microsoft.com/office/2006/documentManagement/types"/>
    <xsd:import namespace="http://schemas.microsoft.com/office/infopath/2007/PartnerControls"/>
    <xsd:element name="M_x00e5_lgruppe" ma:index="4" nillable="true" ma:displayName="Målgruppe" ma:description="Hvem retter presentasjonen seg mot. Forskere, ledere, overordnede myndigheter" ma:internalName="M_x00e5_lgruppe" ma:readOnly="false">
      <xsd:simpleType>
        <xsd:restriction base="dms:Text">
          <xsd:maxLength value="255"/>
        </xsd:restriction>
      </xsd:simpleType>
    </xsd:element>
    <xsd:element name="Dato" ma:index="5" nillable="true" ma:displayName="Dato" ma:default="[today]" ma:description="Logisk nåtid for dokument." ma:format="DateOnly" ma:internalName="Dato" ma:readOnly="false">
      <xsd:simpleType>
        <xsd:restriction base="dms:DateTime"/>
      </xsd:simpleType>
    </xsd:element>
    <xsd:element name="Kommentar" ma:index="6" nillable="true" ma:displayName="Kommentar" ma:internalName="Kommentar" ma:readOnly="false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58a78-47b9-4832-b29d-52024b96dd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_x00e5_lgruppe xmlns="b0be16bc-89e3-4166-b60b-c5d08b8441d5" xsi:nil="true"/>
    <Kommentar xmlns="b0be16bc-89e3-4166-b60b-c5d08b8441d5">Informasjonsmøter juni-25</Kommentar>
    <Dato xmlns="b0be16bc-89e3-4166-b60b-c5d08b8441d5">2024-06-19T22:00:00+00:00</D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599FB4-D992-4A54-82FC-069893BF203E}">
  <ds:schemaRefs>
    <ds:schemaRef ds:uri="6fa58a78-47b9-4832-b29d-52024b96dd3c"/>
    <ds:schemaRef ds:uri="b0be16bc-89e3-4166-b60b-c5d08b8441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DBC0F8-1511-4FB7-8883-8074DF7DC681}">
  <ds:schemaRefs>
    <ds:schemaRef ds:uri="http://purl.org/dc/dcmitype/"/>
    <ds:schemaRef ds:uri="http://schemas.microsoft.com/office/2006/metadata/properties"/>
    <ds:schemaRef ds:uri="b0be16bc-89e3-4166-b60b-c5d08b8441d5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fa58a78-47b9-4832-b29d-52024b96dd3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03_HelseVestmal_allesider_utenhjelpesider</Template>
  <TotalTime>133</TotalTime>
  <Words>3074</Words>
  <Application>Microsoft Office PowerPoint</Application>
  <PresentationFormat>Widescreen</PresentationFormat>
  <Paragraphs>485</Paragraphs>
  <Slides>49</Slides>
  <Notes>32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Office-tema</vt:lpstr>
      <vt:lpstr>Office-tema</vt:lpstr>
      <vt:lpstr>Helse Vests forskningsmidler     Regionalt kompetansesenter for klinisk forskning, Helse Vest</vt:lpstr>
      <vt:lpstr>Helse Vests forskningsmidler http://helse-vest.no/forsking </vt:lpstr>
      <vt:lpstr>Formål med Helse Vests forskningsmidler</vt:lpstr>
      <vt:lpstr>Søknadskategorier</vt:lpstr>
      <vt:lpstr>Helse Vest forskningsmidler 2026 </vt:lpstr>
      <vt:lpstr>Karanteneordning - åpen prosjektstøtte</vt:lpstr>
      <vt:lpstr>Hvem kan søke Helse Vests forskningsmidler </vt:lpstr>
      <vt:lpstr>Kan søke med forankringsavtale </vt:lpstr>
      <vt:lpstr>Forankringsavtale vs. ledelsesforankring</vt:lpstr>
      <vt:lpstr>PowerPoint Presentation</vt:lpstr>
      <vt:lpstr>Søknadskjema</vt:lpstr>
      <vt:lpstr>Sikkerhetsrutiner</vt:lpstr>
      <vt:lpstr>Arbeid med søknaden</vt:lpstr>
      <vt:lpstr>Vurderings-prosess</vt:lpstr>
      <vt:lpstr>Vurderingsprosess</vt:lpstr>
      <vt:lpstr>PowerPoint Presentation</vt:lpstr>
      <vt:lpstr>PowerPoint Presentation</vt:lpstr>
      <vt:lpstr>Stipend til kliniske studier (20 prosent) </vt:lpstr>
      <vt:lpstr>Vurderingskriterier for alle øvrige søknadskategorier</vt:lpstr>
      <vt:lpstr>PowerPoint Presentation</vt:lpstr>
      <vt:lpstr>Veiledning og tips</vt:lpstr>
      <vt:lpstr>Veiledning i søknadsprosessen</vt:lpstr>
      <vt:lpstr>Generelle tips</vt:lpstr>
      <vt:lpstr>PowerPoint Presentation</vt:lpstr>
      <vt:lpstr>Tips til søkere: Unngå formelle feil </vt:lpstr>
      <vt:lpstr>Tips til søkere: Unngå formelle feil </vt:lpstr>
      <vt:lpstr>Tips til søkere: Unngå formelle feil</vt:lpstr>
      <vt:lpstr>Tips for å skrive en god søknad</vt:lpstr>
      <vt:lpstr>Tips for å skrive en god søknad (forts.)</vt:lpstr>
      <vt:lpstr>Tips: Forskningshåndboken</vt:lpstr>
      <vt:lpstr>Søknadsskjema</vt:lpstr>
      <vt:lpstr>PowerPoint Presentation</vt:lpstr>
      <vt:lpstr>PowerPoint Presentation</vt:lpstr>
      <vt:lpstr>Deltakere - samarbeidserklæringer</vt:lpstr>
      <vt:lpstr>PowerPoint Presentation</vt:lpstr>
      <vt:lpstr>Aktivitetsplan</vt:lpstr>
      <vt:lpstr>Klassifisering: Helseregistre – ikke obligatorisk felt</vt:lpstr>
      <vt:lpstr>Klassifisering: Klassifisering – obligatoriske felt</vt:lpstr>
      <vt:lpstr>Klassifisering: Forskningsetikk – obligatoriske felt</vt:lpstr>
      <vt:lpstr>Tekstfeltene</vt:lpstr>
      <vt:lpstr>Fem budsjettmoduler som varierer med søknadstypen </vt:lpstr>
      <vt:lpstr>Fem budsjettmoduler som varierer med søknadstypen </vt:lpstr>
      <vt:lpstr>Fem budsjettmoduler som varierer med søknadstypen </vt:lpstr>
      <vt:lpstr>Vedlegg</vt:lpstr>
      <vt:lpstr>Anbefalt å benytte malen for CV </vt:lpstr>
      <vt:lpstr>Innlevering av søknaden</vt:lpstr>
      <vt:lpstr>Søknadsvisning – etter innlevering</vt:lpstr>
      <vt:lpstr>Ingen tildeling? </vt:lpstr>
      <vt:lpstr>Lykke til! 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Helse Vests forskningsmidler</dc:title>
  <dc:creator>Lerfald, Sølvi</dc:creator>
  <cp:lastModifiedBy>Haga, Anne Marie</cp:lastModifiedBy>
  <cp:revision>5</cp:revision>
  <dcterms:created xsi:type="dcterms:W3CDTF">2023-06-29T14:08:03Z</dcterms:created>
  <dcterms:modified xsi:type="dcterms:W3CDTF">2025-06-06T10:25:43Z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0x010100F3B5C511985C9143AF9562F5E616AA67</vt:lpwstr>
  </property>
  <property fmtid="{D5CDD505-2E9C-101B-9397-08002B2CF9AE}" pid="3" name="MediaServiceImageTags">
    <vt:lpwstr/>
  </property>
  <property fmtid="{D5CDD505-2E9C-101B-9397-08002B2CF9AE}" pid="4" name="MSIP_Label_d291ddcc-9a90-46b7-a727-d19b3ec4b730_Enabled">
    <vt:lpwstr>true</vt:lpwstr>
  </property>
  <property fmtid="{D5CDD505-2E9C-101B-9397-08002B2CF9AE}" pid="5" name="MSIP_Label_d291ddcc-9a90-46b7-a727-d19b3ec4b730_SetDate">
    <vt:lpwstr>2024-08-26T08:51:43Z</vt:lpwstr>
  </property>
  <property fmtid="{D5CDD505-2E9C-101B-9397-08002B2CF9AE}" pid="6" name="MSIP_Label_d291ddcc-9a90-46b7-a727-d19b3ec4b730_Method">
    <vt:lpwstr>Privileged</vt:lpwstr>
  </property>
  <property fmtid="{D5CDD505-2E9C-101B-9397-08002B2CF9AE}" pid="7" name="MSIP_Label_d291ddcc-9a90-46b7-a727-d19b3ec4b730_Name">
    <vt:lpwstr>Åpen</vt:lpwstr>
  </property>
  <property fmtid="{D5CDD505-2E9C-101B-9397-08002B2CF9AE}" pid="8" name="MSIP_Label_d291ddcc-9a90-46b7-a727-d19b3ec4b730_SiteId">
    <vt:lpwstr>bdcbe535-f3cf-49f5-8a6a-fb6d98dc7837</vt:lpwstr>
  </property>
  <property fmtid="{D5CDD505-2E9C-101B-9397-08002B2CF9AE}" pid="9" name="MSIP_Label_d291ddcc-9a90-46b7-a727-d19b3ec4b730_ActionId">
    <vt:lpwstr>18c6e01e-28ff-4a9e-a551-d405daa7cf6d</vt:lpwstr>
  </property>
  <property fmtid="{D5CDD505-2E9C-101B-9397-08002B2CF9AE}" pid="10" name="MSIP_Label_d291ddcc-9a90-46b7-a727-d19b3ec4b730_ContentBits">
    <vt:lpwstr>0</vt:lpwstr>
  </property>
</Properties>
</file>