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71" r:id="rId5"/>
    <p:sldId id="277" r:id="rId6"/>
    <p:sldId id="279" r:id="rId7"/>
    <p:sldId id="274" r:id="rId8"/>
    <p:sldId id="265" r:id="rId9"/>
    <p:sldId id="282" r:id="rId10"/>
    <p:sldId id="286" r:id="rId11"/>
    <p:sldId id="284" r:id="rId12"/>
    <p:sldId id="266" r:id="rId13"/>
    <p:sldId id="273" r:id="rId14"/>
    <p:sldId id="289" r:id="rId15"/>
    <p:sldId id="287" r:id="rId16"/>
    <p:sldId id="291" r:id="rId17"/>
    <p:sldId id="275" r:id="rId18"/>
    <p:sldId id="267" r:id="rId19"/>
    <p:sldId id="269" r:id="rId20"/>
    <p:sldId id="258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92"/>
    <a:srgbClr val="00BAEE"/>
    <a:srgbClr val="F7A600"/>
    <a:srgbClr val="004A93"/>
    <a:srgbClr val="AFCA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8" y="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FF05FE-4686-4401-8435-3184D20E8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E55D9E-DCCB-4C6A-B993-B4E34064E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73E658-A926-4C2C-98EE-AB70A1D0C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FA45D2A-9AD5-4FA0-8B4D-3F277D660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577" y="974740"/>
            <a:ext cx="4312648" cy="119438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986C8ECE-38F8-4390-AC09-623FD14A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7578" y="2291040"/>
            <a:ext cx="4312647" cy="280483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CD529F53-5CF9-4D77-8899-65700A056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592454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85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2664B7-6862-408B-951D-49A1805A6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B1DD5C-45E3-4404-A55C-832AC4940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C4A502-460D-4F71-8428-EEDDE35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2B002019-D3B1-4712-A60C-F85C361B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29689DCA-AF68-4788-B75C-7398CD841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464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09206446-CB37-4722-8983-CA4F998594A1}"/>
              </a:ext>
            </a:extLst>
          </p:cNvPr>
          <p:cNvSpPr/>
          <p:nvPr userDrawn="1"/>
        </p:nvSpPr>
        <p:spPr>
          <a:xfrm>
            <a:off x="0" y="0"/>
            <a:ext cx="12192000" cy="5939246"/>
          </a:xfrm>
          <a:prstGeom prst="rect">
            <a:avLst/>
          </a:prstGeom>
          <a:solidFill>
            <a:srgbClr val="004A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81468-5577-42D9-A0A8-4290D11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83BBDC-8881-4C1C-BCD8-771B881A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56BF3E-7457-4DE2-9573-26DDB1BE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ittel 1">
            <a:extLst>
              <a:ext uri="{FF2B5EF4-FFF2-40B4-BE49-F238E27FC236}">
                <a16:creationId xmlns:a16="http://schemas.microsoft.com/office/drawing/2014/main" id="{A517BF13-B064-FF46-AB2D-55D953418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6BB3D456-3EB1-8D47-92DF-6E6C98DEC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88934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09206446-CB37-4722-8983-CA4F998594A1}"/>
              </a:ext>
            </a:extLst>
          </p:cNvPr>
          <p:cNvSpPr/>
          <p:nvPr userDrawn="1"/>
        </p:nvSpPr>
        <p:spPr>
          <a:xfrm>
            <a:off x="0" y="0"/>
            <a:ext cx="12192000" cy="5939246"/>
          </a:xfrm>
          <a:prstGeom prst="rect">
            <a:avLst/>
          </a:prstGeom>
          <a:solidFill>
            <a:srgbClr val="00B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81468-5577-42D9-A0A8-4290D11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83BBDC-8881-4C1C-BCD8-771B881A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56BF3E-7457-4DE2-9573-26DDB1BE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6EB6D813-D3CF-584A-955E-BE9302238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084AF377-DD7C-2E43-81AA-50D294985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47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D0268F0-FD57-4B56-B626-74278CA46D0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930537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81468-5577-42D9-A0A8-4290D11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83BBDC-8881-4C1C-BCD8-771B881A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56BF3E-7457-4DE2-9573-26DDB1BE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7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loversk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0DC206-59CA-4E90-A602-5AD07F2A2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36C9F-6C44-40F8-907A-64A805F6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58951-B062-4BB7-956B-735D4E7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bilde 7">
            <a:extLst>
              <a:ext uri="{FF2B5EF4-FFF2-40B4-BE49-F238E27FC236}">
                <a16:creationId xmlns:a16="http://schemas.microsoft.com/office/drawing/2014/main" id="{C3C10569-7B52-4935-B759-E4E0B9A66E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6273202" cy="5928526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0839F977-8ACE-43DF-B0D9-B388C8DE7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494" y="1073213"/>
            <a:ext cx="5248455" cy="1178327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rgbClr val="004A93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13038989-DCD0-4166-B30B-998284057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2494" y="2433648"/>
            <a:ext cx="5248454" cy="254742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rgbClr val="004A9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2763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072502-4E4A-449F-AA2C-76A83E5B0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8B7CF3-00A0-472B-8D13-4F9BD41166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6077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C8E5455-3D59-4FA3-A1BA-DEA033D3E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66077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3B81468-5577-42D9-A0A8-4290D1164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283BBDC-8881-4C1C-BCD8-771B881A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256BF3E-7457-4DE2-9573-26DDB1BE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47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FC42E7-C7B6-4BB1-8678-1916449E1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8FC5351-58AB-4694-B2C5-C21BBC385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D0D3338-C838-4294-B690-189DBEA7A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A64C9D0-EBD5-4D33-BD7B-CCF2F5E15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7932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03B7481-3688-4B04-B67E-23B7FD9FE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FF766-412E-462A-8F5D-C7E95663E47D}" type="datetimeFigureOut">
              <a:rPr lang="nb-NO" smtClean="0"/>
              <a:t>23.09.2024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F73DD26-4037-4A18-A05E-AA134B9D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496E061-70AD-45E6-B695-FC98F9148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8B70-52D5-4929-987C-994778F03E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0271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3F13CE7-7E72-49FD-9179-672195AA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C6E529-3426-4CD8-8DE8-704A00260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05DCFF-9452-43CA-A8F2-63B746EF63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0593" y="6292742"/>
            <a:ext cx="1030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04A93"/>
                </a:solidFill>
              </a:defRPr>
            </a:lvl1pPr>
          </a:lstStyle>
          <a:p>
            <a:fld id="{958FF766-412E-462A-8F5D-C7E95663E47D}" type="datetimeFigureOut">
              <a:rPr lang="nb-NO" smtClean="0"/>
              <a:pPr/>
              <a:t>23.09.2024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F726A0-91AD-490D-8F7E-2F883D0BD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5105" y="6292742"/>
            <a:ext cx="6485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4A93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EDB195-5C8F-492E-BE84-4A9C1B3F7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09986" y="6292742"/>
            <a:ext cx="5877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004A93"/>
                </a:solidFill>
              </a:defRPr>
            </a:lvl1pPr>
          </a:lstStyle>
          <a:p>
            <a:fld id="{06668B70-52D5-4929-987C-994778F03EBF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DEDE010E-7568-42CB-990A-AAD7ACCD914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35" y="6292868"/>
            <a:ext cx="1698307" cy="36043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7BE4884A-7C66-4471-9DC2-28A0785C029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486" y="6256460"/>
            <a:ext cx="474315" cy="41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5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71" r:id="rId4"/>
    <p:sldLayoutId id="2147483672" r:id="rId5"/>
    <p:sldLayoutId id="2147483673" r:id="rId6"/>
    <p:sldLayoutId id="2147483670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4A93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instagram.com/kreftforskning_ous" TargetMode="External"/><Relationship Id="rId2" Type="http://schemas.openxmlformats.org/officeDocument/2006/relationships/hyperlink" Target="mailto:kreftstudier@ous-hf.n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86E472-FE10-4160-A720-99FADDF44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576" y="974740"/>
            <a:ext cx="5327949" cy="1194380"/>
          </a:xfrm>
        </p:spPr>
        <p:txBody>
          <a:bodyPr>
            <a:normAutofit/>
          </a:bodyPr>
          <a:lstStyle/>
          <a:p>
            <a:r>
              <a:rPr lang="nb-NO" dirty="0" smtClean="0"/>
              <a:t>Aktiv bruk av protokoll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A1C63D-C6E7-4EBE-9BD2-5D980EC5D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7578" y="2291040"/>
            <a:ext cx="5351195" cy="2804835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Protokoll oversikt</a:t>
            </a:r>
          </a:p>
          <a:p>
            <a:r>
              <a:rPr lang="nb-NO" dirty="0" smtClean="0"/>
              <a:t>Tidsvinduer</a:t>
            </a:r>
          </a:p>
          <a:p>
            <a:r>
              <a:rPr lang="nb-NO" dirty="0" smtClean="0"/>
              <a:t>Utenfor vinduene (+/-)</a:t>
            </a:r>
          </a:p>
          <a:p>
            <a:r>
              <a:rPr lang="nb-NO" dirty="0" smtClean="0"/>
              <a:t>Lynkurs i </a:t>
            </a:r>
            <a:r>
              <a:rPr lang="nb-NO" dirty="0" err="1" smtClean="0"/>
              <a:t>Exel</a:t>
            </a:r>
            <a:r>
              <a:rPr lang="nb-NO" dirty="0" smtClean="0"/>
              <a:t> - planlegging</a:t>
            </a:r>
          </a:p>
          <a:p>
            <a:r>
              <a:rPr lang="nb-NO" dirty="0" smtClean="0"/>
              <a:t>Håndtering av AE</a:t>
            </a:r>
          </a:p>
          <a:p>
            <a:r>
              <a:rPr lang="nb-NO" dirty="0" smtClean="0"/>
              <a:t>CTCAE (</a:t>
            </a:r>
            <a:r>
              <a:rPr lang="nb-NO" sz="1700" dirty="0" err="1" smtClean="0"/>
              <a:t>Common</a:t>
            </a:r>
            <a:r>
              <a:rPr lang="nb-NO" sz="1700" dirty="0" smtClean="0"/>
              <a:t> </a:t>
            </a:r>
            <a:r>
              <a:rPr lang="nb-NO" sz="1700" dirty="0" err="1" smtClean="0"/>
              <a:t>Terminology</a:t>
            </a:r>
            <a:r>
              <a:rPr lang="nb-NO" sz="1700" dirty="0" smtClean="0"/>
              <a:t> </a:t>
            </a:r>
            <a:r>
              <a:rPr lang="nb-NO" sz="1700" dirty="0" err="1" smtClean="0"/>
              <a:t>Criteria</a:t>
            </a:r>
            <a:r>
              <a:rPr lang="nb-NO" sz="1700" dirty="0" smtClean="0"/>
              <a:t> for </a:t>
            </a:r>
            <a:r>
              <a:rPr lang="nb-NO" sz="1700" dirty="0" err="1" smtClean="0"/>
              <a:t>Adverse</a:t>
            </a:r>
            <a:r>
              <a:rPr lang="nb-NO" sz="1700" dirty="0" smtClean="0"/>
              <a:t> </a:t>
            </a:r>
            <a:r>
              <a:rPr lang="nb-NO" sz="1700" dirty="0" err="1" smtClean="0"/>
              <a:t>event</a:t>
            </a:r>
            <a:r>
              <a:rPr lang="nb-NO" sz="1700" smtClean="0"/>
              <a:t>)</a:t>
            </a:r>
            <a:endParaRPr lang="nb-NO" sz="1700" dirty="0" smtClean="0"/>
          </a:p>
          <a:p>
            <a:r>
              <a:rPr lang="nb-NO" dirty="0" smtClean="0"/>
              <a:t>Oppgaver i grupper</a:t>
            </a:r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991" y="3168766"/>
            <a:ext cx="3972639" cy="1688933"/>
          </a:xfrm>
          <a:prstGeom prst="rect">
            <a:avLst/>
          </a:prstGeom>
        </p:spPr>
      </p:pic>
      <p:pic>
        <p:nvPicPr>
          <p:cNvPr id="9" name="Picture 3" descr="K:\Felles\KRE\Delte\AKB\Kreftforsk felles\Grupper\Administrasjon\06-8 Markedsføring\Logo og vignett\Vignett Seksjon for utpr. kreftbehandl. nors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991" y="1052013"/>
            <a:ext cx="4294354" cy="16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8722360" y="2378735"/>
            <a:ext cx="2626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dirty="0" smtClean="0">
                <a:solidFill>
                  <a:schemeClr val="bg1"/>
                </a:solidFill>
                <a:latin typeface="+mj-lt"/>
              </a:rPr>
              <a:t>Studiesykepleier Aina Graver</a:t>
            </a:r>
            <a:endParaRPr lang="nb-NO" sz="16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026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Protokoll oversikt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Skaff deg oversikt over protokollen</a:t>
            </a:r>
          </a:p>
          <a:p>
            <a:pPr lvl="1"/>
            <a:r>
              <a:rPr lang="nb-NO" dirty="0" smtClean="0"/>
              <a:t>Tips: gå til Schedule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activities</a:t>
            </a:r>
            <a:r>
              <a:rPr lang="nb-NO" dirty="0" smtClean="0"/>
              <a:t>/trial </a:t>
            </a:r>
            <a:r>
              <a:rPr lang="nb-NO" dirty="0" err="1" smtClean="0"/>
              <a:t>flow</a:t>
            </a:r>
            <a:r>
              <a:rPr lang="nb-NO" dirty="0" smtClean="0"/>
              <a:t> </a:t>
            </a:r>
            <a:r>
              <a:rPr lang="nb-NO" dirty="0" err="1" smtClean="0"/>
              <a:t>chart</a:t>
            </a:r>
            <a:r>
              <a:rPr lang="nb-NO" dirty="0" smtClean="0"/>
              <a:t> – kalles ulike ting</a:t>
            </a:r>
          </a:p>
          <a:p>
            <a:pPr lvl="2"/>
            <a:r>
              <a:rPr lang="nb-NO" dirty="0" smtClean="0"/>
              <a:t>Utgangspunkt for å slå opp i protokollen</a:t>
            </a:r>
          </a:p>
          <a:p>
            <a:pPr lvl="1"/>
            <a:r>
              <a:rPr lang="nb-NO" dirty="0" smtClean="0"/>
              <a:t>Bli kjent med kapitlene – hvor finner man utdypende informasjon</a:t>
            </a:r>
          </a:p>
          <a:p>
            <a:pPr lvl="1"/>
            <a:r>
              <a:rPr lang="nb-NO" dirty="0" smtClean="0"/>
              <a:t>Les også fotnoter</a:t>
            </a:r>
          </a:p>
          <a:p>
            <a:pPr lvl="1"/>
            <a:r>
              <a:rPr lang="nb-NO" dirty="0" smtClean="0"/>
              <a:t>CTRL + F for å søke i protokollen</a:t>
            </a:r>
          </a:p>
          <a:p>
            <a:r>
              <a:rPr lang="nb-NO" dirty="0" smtClean="0"/>
              <a:t>Forenkle med interne sjekklister – egen undervisning senere</a:t>
            </a:r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995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0008870" cy="597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3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Tidsvinduer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 smtClean="0"/>
              <a:t>Timing er en stor del av jobben som studiesykepleier</a:t>
            </a:r>
          </a:p>
          <a:p>
            <a:r>
              <a:rPr lang="nb-NO" dirty="0" err="1" smtClean="0"/>
              <a:t>Informed</a:t>
            </a:r>
            <a:r>
              <a:rPr lang="nb-NO" dirty="0" smtClean="0"/>
              <a:t> </a:t>
            </a:r>
            <a:r>
              <a:rPr lang="nb-NO" dirty="0" err="1" smtClean="0"/>
              <a:t>consent</a:t>
            </a:r>
            <a:r>
              <a:rPr lang="nb-NO" dirty="0" smtClean="0"/>
              <a:t>: Startskuddet går!</a:t>
            </a:r>
          </a:p>
          <a:p>
            <a:r>
              <a:rPr lang="nb-NO" dirty="0" smtClean="0"/>
              <a:t>Bestille undersøkelser raskt etter signering</a:t>
            </a:r>
          </a:p>
          <a:p>
            <a:r>
              <a:rPr lang="nb-NO" dirty="0" smtClean="0"/>
              <a:t>Ventetid for CT, MR, Ekko, øyeundersøkelser </a:t>
            </a:r>
          </a:p>
          <a:p>
            <a:r>
              <a:rPr lang="nb-NO" dirty="0" smtClean="0"/>
              <a:t>OBS – hvor gamle kan undersøkelsene være før oppstart</a:t>
            </a:r>
          </a:p>
          <a:p>
            <a:r>
              <a:rPr lang="nb-NO" dirty="0" smtClean="0"/>
              <a:t>Hvor ofte skal undersøkelsene repeteres under behandling?</a:t>
            </a:r>
          </a:p>
          <a:p>
            <a:r>
              <a:rPr lang="nb-NO" dirty="0" smtClean="0"/>
              <a:t>Man regner som oftest fra </a:t>
            </a:r>
            <a:r>
              <a:rPr lang="nb-NO" dirty="0" err="1" smtClean="0"/>
              <a:t>Cycle</a:t>
            </a:r>
            <a:r>
              <a:rPr lang="nb-NO" dirty="0" smtClean="0"/>
              <a:t> 1, Day 1, men noen fra randomisering eller baseline</a:t>
            </a:r>
          </a:p>
          <a:p>
            <a:r>
              <a:rPr lang="nb-NO" dirty="0" smtClean="0"/>
              <a:t>Dersom man skal sende vev, hva slags vev og hvor gammelt kan det være?</a:t>
            </a:r>
          </a:p>
          <a:p>
            <a:r>
              <a:rPr lang="nb-NO" dirty="0" smtClean="0"/>
              <a:t>Når skal de første blodprøvene tas og skal det tas kontrollblodprøver eller andre undersøkelser mellom </a:t>
            </a:r>
            <a:r>
              <a:rPr lang="nb-NO" dirty="0" err="1" smtClean="0"/>
              <a:t>cyclene</a:t>
            </a:r>
            <a:r>
              <a:rPr lang="nb-NO" dirty="0" smtClean="0"/>
              <a:t>?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167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90" y="0"/>
            <a:ext cx="10097909" cy="2514951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37" y="3232276"/>
            <a:ext cx="10116962" cy="143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0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37" y="0"/>
            <a:ext cx="10855665" cy="592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7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53"/>
            <a:ext cx="11925300" cy="590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8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Utenfor vinduene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Ved forsinkelse eller frem skynding av en undersøkelse har man ulike vinduer å forholde seg til.</a:t>
            </a:r>
          </a:p>
          <a:p>
            <a:r>
              <a:rPr lang="nb-NO" dirty="0" smtClean="0"/>
              <a:t>Ulike årsaker: ferie, helligdager, </a:t>
            </a:r>
            <a:r>
              <a:rPr lang="nb-NO" dirty="0" err="1" smtClean="0"/>
              <a:t>adverse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r>
              <a:rPr lang="nb-NO" dirty="0" smtClean="0"/>
              <a:t>, innleggelse</a:t>
            </a:r>
          </a:p>
          <a:p>
            <a:r>
              <a:rPr lang="nb-NO" dirty="0" smtClean="0"/>
              <a:t>Radiologiske undersøkelser skal følge kalenderdager fra randomisering eller C1/D1 (følg protokoll) og skal ikke justeres dersom det er forsinkelser i </a:t>
            </a:r>
            <a:r>
              <a:rPr lang="nb-NO" dirty="0" err="1" smtClean="0"/>
              <a:t>cyclene</a:t>
            </a:r>
            <a:r>
              <a:rPr lang="nb-NO" dirty="0" smtClean="0"/>
              <a:t>.</a:t>
            </a:r>
          </a:p>
          <a:p>
            <a:r>
              <a:rPr lang="nb-NO" dirty="0" smtClean="0"/>
              <a:t>Dersom en radiologisk undersøkelse blir utsatt eller </a:t>
            </a:r>
            <a:r>
              <a:rPr lang="nb-NO" smtClean="0"/>
              <a:t>fremskyndet skal </a:t>
            </a:r>
            <a:r>
              <a:rPr lang="nb-NO" dirty="0" smtClean="0"/>
              <a:t>den justeres tilbake til sin opprinnelige algoritme ved neste undersøkelse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792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38" y="0"/>
            <a:ext cx="11139521" cy="590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5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6187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Lynkurs i </a:t>
            </a:r>
            <a:r>
              <a:rPr lang="nb-NO" dirty="0" err="1" smtClean="0"/>
              <a:t>Exel</a:t>
            </a:r>
            <a:r>
              <a:rPr lang="nb-NO" dirty="0" smtClean="0"/>
              <a:t> - planlegging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045" y="1068247"/>
            <a:ext cx="9105338" cy="47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4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34" y="413803"/>
            <a:ext cx="2200275" cy="885825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309" y="1299628"/>
            <a:ext cx="2568836" cy="725725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144" y="2025353"/>
            <a:ext cx="2668495" cy="683664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5"/>
          <a:srcRect l="3305" r="871" b="7539"/>
          <a:stretch/>
        </p:blipFill>
        <p:spPr>
          <a:xfrm>
            <a:off x="2230452" y="3434742"/>
            <a:ext cx="7511754" cy="598873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6286" y="123290"/>
            <a:ext cx="348615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5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Håndtering av AE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Dersom pasienten får uønskede medisinske hendelser  eller bivirkninger skal dette graderes </a:t>
            </a:r>
            <a:r>
              <a:rPr lang="nb-NO" dirty="0" err="1" smtClean="0"/>
              <a:t>ihht</a:t>
            </a:r>
            <a:r>
              <a:rPr lang="nb-NO" dirty="0" smtClean="0"/>
              <a:t> CTC AE og dokumenteres i journal</a:t>
            </a:r>
          </a:p>
          <a:p>
            <a:r>
              <a:rPr lang="nb-NO" dirty="0" smtClean="0"/>
              <a:t>Slå opp i protokoll</a:t>
            </a:r>
          </a:p>
          <a:p>
            <a:pPr lvl="1"/>
            <a:r>
              <a:rPr lang="nb-NO" dirty="0" smtClean="0"/>
              <a:t>Skal medisinen pauses?</a:t>
            </a:r>
          </a:p>
          <a:p>
            <a:pPr lvl="1"/>
            <a:r>
              <a:rPr lang="nb-NO" dirty="0" smtClean="0"/>
              <a:t>Skal det settes inn medisinske tiltak/intervensjoner?</a:t>
            </a:r>
          </a:p>
          <a:p>
            <a:pPr lvl="1"/>
            <a:r>
              <a:rPr lang="nb-NO" dirty="0" smtClean="0"/>
              <a:t>Skal pasienten ha tilleggsmedisiner for å dempe AE?</a:t>
            </a:r>
          </a:p>
          <a:p>
            <a:pPr lvl="1"/>
            <a:r>
              <a:rPr lang="nb-NO" dirty="0" smtClean="0"/>
              <a:t>CTC AE – på </a:t>
            </a:r>
            <a:r>
              <a:rPr lang="nb-NO" dirty="0" err="1" smtClean="0"/>
              <a:t>mobilapp</a:t>
            </a:r>
            <a:r>
              <a:rPr lang="nb-NO" dirty="0" smtClean="0"/>
              <a:t>, internett eller papirversjon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45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55" y="0"/>
            <a:ext cx="7149245" cy="273729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527" y="1654232"/>
            <a:ext cx="5863861" cy="2695046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326" y="2752190"/>
            <a:ext cx="5236437" cy="312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7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8916"/>
          </a:xfrm>
        </p:spPr>
        <p:txBody>
          <a:bodyPr>
            <a:normAutofit/>
          </a:bodyPr>
          <a:lstStyle/>
          <a:p>
            <a:r>
              <a:rPr lang="nb-NO" sz="2800" dirty="0" smtClean="0"/>
              <a:t>CTCAE (</a:t>
            </a:r>
            <a:r>
              <a:rPr lang="en-US" sz="2800" dirty="0"/>
              <a:t>Common Terminology Criteria for Adverse </a:t>
            </a:r>
            <a:r>
              <a:rPr lang="en-US" sz="2800" dirty="0" smtClean="0"/>
              <a:t>Events)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1473" y="965675"/>
            <a:ext cx="10892327" cy="4520725"/>
          </a:xfrm>
        </p:spPr>
        <p:txBody>
          <a:bodyPr/>
          <a:lstStyle/>
          <a:p>
            <a:r>
              <a:rPr lang="nb-NO" sz="2000" dirty="0" smtClean="0"/>
              <a:t>Søke opp CTCA på nett eller laste ned som </a:t>
            </a:r>
            <a:r>
              <a:rPr lang="nb-NO" sz="2000" dirty="0" err="1" smtClean="0"/>
              <a:t>app</a:t>
            </a:r>
            <a:endParaRPr lang="nb-NO" sz="2000" dirty="0" smtClean="0"/>
          </a:p>
          <a:p>
            <a:r>
              <a:rPr lang="nb-NO" sz="2000" dirty="0" smtClean="0"/>
              <a:t>Versjon 5 er nyeste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l="55161" t="2691" r="29386" b="67489"/>
          <a:stretch/>
        </p:blipFill>
        <p:spPr>
          <a:xfrm>
            <a:off x="717848" y="2179178"/>
            <a:ext cx="4477996" cy="2700472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956" y="965675"/>
            <a:ext cx="4237835" cy="475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3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2"/>
          <a:srcRect l="51722" t="11292" r="13250" b="36725"/>
          <a:stretch/>
        </p:blipFill>
        <p:spPr>
          <a:xfrm>
            <a:off x="213646" y="572569"/>
            <a:ext cx="11553913" cy="5358212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333285" y="136733"/>
            <a:ext cx="7238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solidFill>
                  <a:srgbClr val="004A92"/>
                </a:solidFill>
              </a:rPr>
              <a:t>CTCAE </a:t>
            </a:r>
            <a:r>
              <a:rPr lang="nb-NO" sz="2800" b="1" dirty="0" smtClean="0">
                <a:solidFill>
                  <a:srgbClr val="004A92"/>
                </a:solidFill>
              </a:rPr>
              <a:t>nettversjon</a:t>
            </a:r>
            <a:endParaRPr lang="nb-NO" sz="2800" b="1" dirty="0">
              <a:solidFill>
                <a:srgbClr val="004A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04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1645"/>
          </a:xfrm>
        </p:spPr>
        <p:txBody>
          <a:bodyPr>
            <a:normAutofit/>
          </a:bodyPr>
          <a:lstStyle/>
          <a:p>
            <a:r>
              <a:rPr lang="nb-NO" sz="2800" dirty="0" smtClean="0"/>
              <a:t>CTCAE </a:t>
            </a:r>
            <a:r>
              <a:rPr lang="nb-NO" sz="2800" dirty="0" err="1"/>
              <a:t>m</a:t>
            </a:r>
            <a:r>
              <a:rPr lang="nb-NO" sz="2800" dirty="0" err="1" smtClean="0"/>
              <a:t>obilapp</a:t>
            </a:r>
            <a:endParaRPr lang="nb-NO" sz="2800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0" r="2105"/>
          <a:stretch/>
        </p:blipFill>
        <p:spPr>
          <a:xfrm>
            <a:off x="2815586" y="888763"/>
            <a:ext cx="2383639" cy="4996798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3" r="1449"/>
          <a:stretch/>
        </p:blipFill>
        <p:spPr>
          <a:xfrm>
            <a:off x="8307824" y="880343"/>
            <a:ext cx="2408602" cy="5005218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096" r="1129"/>
          <a:stretch/>
        </p:blipFill>
        <p:spPr>
          <a:xfrm>
            <a:off x="159521" y="888765"/>
            <a:ext cx="2430913" cy="4996796"/>
          </a:xfrm>
          <a:prstGeom prst="rect">
            <a:avLst/>
          </a:prstGeom>
        </p:spPr>
      </p:pic>
      <p:sp>
        <p:nvSpPr>
          <p:cNvPr id="8" name="TekstSylinder 7"/>
          <p:cNvSpPr txBox="1"/>
          <p:nvPr/>
        </p:nvSpPr>
        <p:spPr>
          <a:xfrm>
            <a:off x="10716426" y="888763"/>
            <a:ext cx="13160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Regnes ut ifra referanseverdier</a:t>
            </a:r>
          </a:p>
          <a:p>
            <a:endParaRPr lang="nb-NO" sz="1200" dirty="0" smtClean="0"/>
          </a:p>
          <a:p>
            <a:r>
              <a:rPr lang="nb-NO" sz="1200" dirty="0" smtClean="0"/>
              <a:t>ULN: </a:t>
            </a:r>
            <a:r>
              <a:rPr lang="nb-NO" sz="1200" dirty="0" err="1" smtClean="0"/>
              <a:t>Upper</a:t>
            </a:r>
            <a:r>
              <a:rPr lang="nb-NO" sz="1200" dirty="0" smtClean="0"/>
              <a:t> limit normal</a:t>
            </a:r>
          </a:p>
          <a:p>
            <a:endParaRPr lang="nb-NO" sz="1200" dirty="0" smtClean="0"/>
          </a:p>
          <a:p>
            <a:r>
              <a:rPr lang="nb-NO" sz="1200" dirty="0" smtClean="0"/>
              <a:t>LLN: </a:t>
            </a:r>
            <a:r>
              <a:rPr lang="nb-NO" sz="1200" dirty="0" err="1" smtClean="0"/>
              <a:t>Lower</a:t>
            </a:r>
            <a:r>
              <a:rPr lang="nb-NO" sz="1200" dirty="0" smtClean="0"/>
              <a:t> limit normal</a:t>
            </a:r>
          </a:p>
          <a:p>
            <a:endParaRPr lang="nb-NO" sz="1200" dirty="0"/>
          </a:p>
        </p:txBody>
      </p:sp>
      <p:pic>
        <p:nvPicPr>
          <p:cNvPr id="10" name="Plassholder for innhold 9"/>
          <p:cNvPicPr>
            <a:picLocks noGrp="1" noChangeAspect="1"/>
          </p:cNvPicPr>
          <p:nvPr>
            <p:ph idx="1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366183" y="5486400"/>
            <a:ext cx="21272" cy="46038"/>
          </a:xfrm>
        </p:spPr>
      </p:pic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732" r="1006"/>
          <a:stretch/>
        </p:blipFill>
        <p:spPr>
          <a:xfrm>
            <a:off x="5588051" y="888763"/>
            <a:ext cx="2428611" cy="500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049" y="927374"/>
            <a:ext cx="10135676" cy="4977769"/>
          </a:xfrm>
          <a:prstGeom prst="rect">
            <a:avLst/>
          </a:prstGeom>
        </p:spPr>
      </p:pic>
      <p:sp>
        <p:nvSpPr>
          <p:cNvPr id="3" name="TekstSylinder 2"/>
          <p:cNvSpPr txBox="1"/>
          <p:nvPr/>
        </p:nvSpPr>
        <p:spPr>
          <a:xfrm>
            <a:off x="572568" y="170916"/>
            <a:ext cx="6366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rgbClr val="004A92"/>
                </a:solidFill>
              </a:rPr>
              <a:t>Fra protokoll – anbefalinger </a:t>
            </a:r>
            <a:r>
              <a:rPr lang="nb-NO" b="1" dirty="0" err="1" smtClean="0">
                <a:solidFill>
                  <a:srgbClr val="004A92"/>
                </a:solidFill>
              </a:rPr>
              <a:t>ihht</a:t>
            </a:r>
            <a:r>
              <a:rPr lang="nb-NO" b="1" dirty="0" smtClean="0">
                <a:solidFill>
                  <a:srgbClr val="004A92"/>
                </a:solidFill>
              </a:rPr>
              <a:t> studiemedisin/behandling</a:t>
            </a:r>
            <a:endParaRPr lang="nb-NO" b="1" dirty="0">
              <a:solidFill>
                <a:srgbClr val="004A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 1 – Radiologi og studiemedisin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555263"/>
            <a:ext cx="10515600" cy="3931138"/>
          </a:xfrm>
        </p:spPr>
        <p:txBody>
          <a:bodyPr>
            <a:normAutofit/>
          </a:bodyPr>
          <a:lstStyle/>
          <a:p>
            <a:endParaRPr lang="nb-NO" dirty="0" smtClean="0"/>
          </a:p>
          <a:p>
            <a:r>
              <a:rPr lang="nb-NO" dirty="0" smtClean="0"/>
              <a:t>Pasienten ønsker å bestille en reise i sommerferien, men dette krasjer med CT og infusjon. Pasienten tilhører gruppen som får infusjon hver 3 uke (</a:t>
            </a:r>
            <a:r>
              <a:rPr lang="nb-NO" smtClean="0"/>
              <a:t>gruppe A-L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pPr lvl="1"/>
            <a:r>
              <a:rPr lang="nb-NO" dirty="0"/>
              <a:t>H</a:t>
            </a:r>
            <a:r>
              <a:rPr lang="nb-NO" dirty="0" smtClean="0"/>
              <a:t>vordan kan studiesykepleier hjelpe han med dette </a:t>
            </a:r>
            <a:r>
              <a:rPr lang="nb-NO" dirty="0" err="1" smtClean="0"/>
              <a:t>mtp</a:t>
            </a:r>
            <a:r>
              <a:rPr lang="nb-NO" dirty="0" smtClean="0"/>
              <a:t> både CT og infusjon?</a:t>
            </a:r>
          </a:p>
          <a:p>
            <a:pPr lvl="1"/>
            <a:r>
              <a:rPr lang="nb-NO" dirty="0" smtClean="0"/>
              <a:t>Hvordan gjør man det da med neste CT og neste infusjon?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683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 2 – </a:t>
            </a:r>
            <a:r>
              <a:rPr lang="nb-NO" dirty="0" err="1" smtClean="0"/>
              <a:t>Adverse</a:t>
            </a:r>
            <a:r>
              <a:rPr lang="nb-NO" dirty="0" smtClean="0"/>
              <a:t> </a:t>
            </a:r>
            <a:r>
              <a:rPr lang="nb-NO" dirty="0" err="1" smtClean="0"/>
              <a:t>event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Pasienten forteller at han har fått blod i avføringen og smerter i magen, samt diaré x 6 per døgn. Pasienten veier 75 kg.</a:t>
            </a:r>
          </a:p>
          <a:p>
            <a:r>
              <a:rPr lang="nb-NO" dirty="0" smtClean="0"/>
              <a:t>Blodprøver viser forhøyet ASAT på 157 U/L og ALAT på 200 U/L</a:t>
            </a:r>
          </a:p>
          <a:p>
            <a:pPr lvl="1"/>
            <a:r>
              <a:rPr lang="nb-NO" dirty="0" smtClean="0"/>
              <a:t>Referanseverdier menn ASAT: 15-45 U/L</a:t>
            </a:r>
          </a:p>
          <a:p>
            <a:pPr lvl="1"/>
            <a:r>
              <a:rPr lang="nb-NO" dirty="0" smtClean="0"/>
              <a:t>Referanseverdier menn ALAT: 10-70 U/L</a:t>
            </a:r>
          </a:p>
          <a:p>
            <a:endParaRPr lang="nb-NO" dirty="0"/>
          </a:p>
          <a:p>
            <a:pPr lvl="1"/>
            <a:r>
              <a:rPr lang="nb-NO" dirty="0" smtClean="0"/>
              <a:t>Hvilke CTC AE grader kvalifiserer dette til?</a:t>
            </a:r>
          </a:p>
          <a:p>
            <a:pPr lvl="1"/>
            <a:r>
              <a:rPr lang="nb-NO" dirty="0" smtClean="0"/>
              <a:t>Hvilke tiltak skal iverksettes?</a:t>
            </a:r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68547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 smtClean="0"/>
              <a:t>Kontakt oss</a:t>
            </a:r>
            <a:endParaRPr lang="nb-NO" dirty="0"/>
          </a:p>
        </p:txBody>
      </p:sp>
      <p:sp>
        <p:nvSpPr>
          <p:cNvPr id="5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60775"/>
          </a:xfrm>
        </p:spPr>
        <p:txBody>
          <a:bodyPr/>
          <a:lstStyle/>
          <a:p>
            <a:pPr marL="0" indent="0">
              <a:buNone/>
            </a:pPr>
            <a:r>
              <a:rPr lang="nb-NO" smtClean="0">
                <a:hlinkClick r:id="rId2"/>
              </a:rPr>
              <a:t>www.cancertrials.no</a:t>
            </a:r>
            <a:endParaRPr lang="nb-NO" dirty="0" smtClean="0">
              <a:hlinkClick r:id="rId2"/>
            </a:endParaRPr>
          </a:p>
          <a:p>
            <a:pPr marL="0" indent="0">
              <a:buNone/>
            </a:pPr>
            <a:endParaRPr lang="nb-NO" dirty="0">
              <a:hlinkClick r:id="rId2"/>
            </a:endParaRPr>
          </a:p>
          <a:p>
            <a:pPr marL="0" indent="0">
              <a:buNone/>
            </a:pPr>
            <a:r>
              <a:rPr lang="nb-NO" dirty="0" smtClean="0">
                <a:hlinkClick r:id="rId2"/>
              </a:rPr>
              <a:t>kreftstudier@ous-hf.no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6" name="Bilde 5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87" y="3632268"/>
            <a:ext cx="2074812" cy="1221834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849" y="2875802"/>
            <a:ext cx="3972639" cy="1688933"/>
          </a:xfrm>
          <a:prstGeom prst="rect">
            <a:avLst/>
          </a:prstGeom>
        </p:spPr>
      </p:pic>
      <p:pic>
        <p:nvPicPr>
          <p:cNvPr id="10" name="Picture 3" descr="K:\Felles\KRE\Delte\AKB\Kreftforsk felles\Grupper\Administrasjon\06-8 Markedsføring\Logo og vignett\Vignett Seksjon for utpr. kreftbehandl. nor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991" y="1052013"/>
            <a:ext cx="4294354" cy="166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52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US - Forsk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US - Forskning" id="{B78AF91C-9AE7-4F08-B87D-FF5CC6050B43}" vid="{E5E52366-BBA8-4BF4-B9F8-7DC94387BA7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OUS - Forskning</Template>
  <TotalTime>1845</TotalTime>
  <Words>498</Words>
  <Application>Microsoft Office PowerPoint</Application>
  <PresentationFormat>Widescreen</PresentationFormat>
  <Paragraphs>69</Paragraphs>
  <Slides>20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OUS - Forskning</vt:lpstr>
      <vt:lpstr>Aktiv bruk av protokoll</vt:lpstr>
      <vt:lpstr>Protokoll oversikt</vt:lpstr>
      <vt:lpstr>PowerPoint-presentasjon</vt:lpstr>
      <vt:lpstr>Tidsvinduer</vt:lpstr>
      <vt:lpstr>PowerPoint-presentasjon</vt:lpstr>
      <vt:lpstr>PowerPoint-presentasjon</vt:lpstr>
      <vt:lpstr>PowerPoint-presentasjon</vt:lpstr>
      <vt:lpstr>Utenfor vinduene</vt:lpstr>
      <vt:lpstr>PowerPoint-presentasjon</vt:lpstr>
      <vt:lpstr>Lynkurs i Exel - planlegging</vt:lpstr>
      <vt:lpstr>PowerPoint-presentasjon</vt:lpstr>
      <vt:lpstr>Håndtering av AE</vt:lpstr>
      <vt:lpstr>PowerPoint-presentasjon</vt:lpstr>
      <vt:lpstr>CTCAE (Common Terminology Criteria for Adverse Events)</vt:lpstr>
      <vt:lpstr>PowerPoint-presentasjon</vt:lpstr>
      <vt:lpstr>CTCAE mobilapp</vt:lpstr>
      <vt:lpstr>PowerPoint-presentasjon</vt:lpstr>
      <vt:lpstr>Oppgave 1 – Radiologi og studiemedisin</vt:lpstr>
      <vt:lpstr>Oppgave 2 – Adverse event</vt:lpstr>
      <vt:lpstr>Kontakt oss</vt:lpstr>
    </vt:vector>
  </TitlesOfParts>
  <Company>Oslo universitetssykehus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 på foredrag</dc:title>
  <dc:creator>Charlotte Nygård</dc:creator>
  <cp:lastModifiedBy>Aina Graver</cp:lastModifiedBy>
  <cp:revision>95</cp:revision>
  <dcterms:created xsi:type="dcterms:W3CDTF">2021-09-28T11:09:04Z</dcterms:created>
  <dcterms:modified xsi:type="dcterms:W3CDTF">2024-09-23T10:30:20Z</dcterms:modified>
</cp:coreProperties>
</file>